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330" r:id="rId9"/>
    <p:sldId id="268" r:id="rId10"/>
    <p:sldId id="269" r:id="rId11"/>
    <p:sldId id="270" r:id="rId12"/>
    <p:sldId id="271" r:id="rId13"/>
    <p:sldId id="272" r:id="rId14"/>
    <p:sldId id="273" r:id="rId15"/>
    <p:sldId id="274" r:id="rId16"/>
    <p:sldId id="275" r:id="rId17"/>
    <p:sldId id="276" r:id="rId18"/>
    <p:sldId id="277" r:id="rId19"/>
    <p:sldId id="331"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4" r:id="rId51"/>
    <p:sldId id="315" r:id="rId52"/>
    <p:sldId id="322" r:id="rId53"/>
    <p:sldId id="323" r:id="rId54"/>
    <p:sldId id="324" r:id="rId55"/>
    <p:sldId id="325" r:id="rId56"/>
    <p:sldId id="326" r:id="rId57"/>
    <p:sldId id="327" r:id="rId58"/>
    <p:sldId id="328" r:id="rId59"/>
    <p:sldId id="329" r:id="rId60"/>
    <p:sldId id="332" r:id="rId61"/>
    <p:sldId id="333" r:id="rId62"/>
    <p:sldId id="334" r:id="rId63"/>
    <p:sldId id="335"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2FE"/>
    <a:srgbClr val="8289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p:scale>
          <a:sx n="100" d="100"/>
          <a:sy n="100" d="100"/>
        </p:scale>
        <p:origin x="348"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0327"/>
            <a:ext cx="9144000" cy="2914004"/>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43592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F78DAD-716F-4D3C-B905-4DBFDB3F602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2151839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93708"/>
            <a:ext cx="3932237" cy="961066"/>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1600" y="1293709"/>
            <a:ext cx="6172200" cy="49743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338063"/>
            <a:ext cx="3932237" cy="39751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78DAD-716F-4D3C-B905-4DBFDB3F6021}"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3336781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328"/>
            <a:ext cx="10515600" cy="111967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2413000"/>
            <a:ext cx="10515600" cy="39880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78DAD-716F-4D3C-B905-4DBFDB3F602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3076732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274666"/>
            <a:ext cx="10515600" cy="2528595"/>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3803261"/>
            <a:ext cx="10515600" cy="241338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78DAD-716F-4D3C-B905-4DBFDB3F602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2121347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124790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78DAD-716F-4D3C-B905-4DBFDB3F6021}"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053A7-C7D5-4350-A6CF-39A160EB0AFA}" type="slidenum">
              <a:rPr lang="en-US" smtClean="0"/>
              <a:t>‹#›</a:t>
            </a:fld>
            <a:endParaRPr lang="en-US"/>
          </a:p>
        </p:txBody>
      </p:sp>
      <p:sp>
        <p:nvSpPr>
          <p:cNvPr id="7" name="Chart Placeholder 6"/>
          <p:cNvSpPr>
            <a:spLocks noGrp="1"/>
          </p:cNvSpPr>
          <p:nvPr>
            <p:ph type="chart" sz="quarter" idx="13"/>
          </p:nvPr>
        </p:nvSpPr>
        <p:spPr>
          <a:xfrm>
            <a:off x="838200" y="2674257"/>
            <a:ext cx="10515600" cy="3629608"/>
          </a:xfrm>
        </p:spPr>
        <p:txBody>
          <a:bodyPr/>
          <a:lstStyle/>
          <a:p>
            <a:r>
              <a:rPr lang="en-US" smtClean="0"/>
              <a:t>Click icon to add chart</a:t>
            </a:r>
            <a:endParaRPr lang="en-US"/>
          </a:p>
        </p:txBody>
      </p:sp>
    </p:spTree>
    <p:extLst>
      <p:ext uri="{BB962C8B-B14F-4D97-AF65-F5344CB8AC3E}">
        <p14:creationId xmlns:p14="http://schemas.microsoft.com/office/powerpoint/2010/main" val="30518255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29004"/>
            <a:ext cx="10515600" cy="989045"/>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2227508"/>
            <a:ext cx="5181600" cy="40193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2227507"/>
            <a:ext cx="5181600" cy="40193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F78DAD-716F-4D3C-B905-4DBFDB3F6021}"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32316905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304621"/>
            <a:ext cx="5157787" cy="7724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118049"/>
            <a:ext cx="5157787" cy="42074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612" y="1304622"/>
            <a:ext cx="5183188" cy="7724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118049"/>
            <a:ext cx="5183188" cy="42046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78DAD-716F-4D3C-B905-4DBFDB3F6021}" type="datetimeFigureOut">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4332144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091"/>
            <a:ext cx="10515600" cy="171940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78DAD-716F-4D3C-B905-4DBFDB3F6021}"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27115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78DAD-716F-4D3C-B905-4DBFDB3F6021}" type="datetimeFigureOut">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2383753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28437"/>
            <a:ext cx="3932237" cy="1099127"/>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1228438"/>
            <a:ext cx="6172200" cy="5012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353201"/>
            <a:ext cx="3932237" cy="39076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78DAD-716F-4D3C-B905-4DBFDB3F6021}"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053A7-C7D5-4350-A6CF-39A160EB0AFA}" type="slidenum">
              <a:rPr lang="en-US" smtClean="0"/>
              <a:t>‹#›</a:t>
            </a:fld>
            <a:endParaRPr lang="en-US"/>
          </a:p>
        </p:txBody>
      </p:sp>
    </p:spTree>
    <p:extLst>
      <p:ext uri="{BB962C8B-B14F-4D97-AF65-F5344CB8AC3E}">
        <p14:creationId xmlns:p14="http://schemas.microsoft.com/office/powerpoint/2010/main" val="450437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23000">
              <a:schemeClr val="bg1">
                <a:tint val="93000"/>
                <a:satMod val="150000"/>
                <a:shade val="98000"/>
                <a:lumMod val="102000"/>
              </a:schemeClr>
            </a:gs>
            <a:gs pos="69000">
              <a:schemeClr val="bg1">
                <a:tint val="98000"/>
                <a:satMod val="130000"/>
                <a:shade val="90000"/>
                <a:lumMod val="103000"/>
              </a:schemeClr>
            </a:gs>
            <a:gs pos="100000">
              <a:srgbClr val="D2D2FE"/>
            </a:gs>
          </a:gsLst>
          <a:lin ang="5400000" scaled="0"/>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300018"/>
            <a:ext cx="10515600" cy="50039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78DAD-716F-4D3C-B905-4DBFDB3F6021}" type="datetimeFigureOut">
              <a:rPr lang="en-US" smtClean="0"/>
              <a:t>4/1/2016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053A7-C7D5-4350-A6CF-39A160EB0AFA}" type="slidenum">
              <a:rPr lang="en-US" smtClean="0"/>
              <a:t>‹#›</a:t>
            </a:fld>
            <a:endParaRPr lang="en-US"/>
          </a:p>
        </p:txBody>
      </p:sp>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437499"/>
            <a:ext cx="12192000" cy="1647824"/>
          </a:xfrm>
          <a:prstGeom prst="rect">
            <a:avLst/>
          </a:prstGeom>
        </p:spPr>
      </p:pic>
    </p:spTree>
    <p:extLst>
      <p:ext uri="{BB962C8B-B14F-4D97-AF65-F5344CB8AC3E}">
        <p14:creationId xmlns:p14="http://schemas.microsoft.com/office/powerpoint/2010/main" val="28368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3" r:id="rId6"/>
    <p:sldLayoutId id="2147483654" r:id="rId7"/>
    <p:sldLayoutId id="2147483655" r:id="rId8"/>
    <p:sldLayoutId id="2147483656" r:id="rId9"/>
    <p:sldLayoutId id="2147483657"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QHP_Applications@cms.hhs.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ms.gov/Medicare/Quality-Initiatives-Patient-Assessment-Instruments/QualityInitiativesGenInfo/Downloads/QIS-Implementation-Plan-and-Progress-Report-Form.pdf" TargetMode="External"/><Relationship Id="rId2" Type="http://schemas.openxmlformats.org/officeDocument/2006/relationships/hyperlink" Target="https://www.cms.gov/Medicare/Quality-Initiatives-Patient-Assessment-Instruments/QualityInitiativesGenInfo/Downloads/QIS-Technical-Guidance-and-User-Guid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doi.nv.gov/uploadedFiles/doinvgov/_public-documents/Healthcare-Reform/NV_CheckUp_Denta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cms.gov/cciio/programs-and-initiatives/health-insurance-marketplaces/qhp.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cms.gov/CCIIO/Programs-and-Initiatives/Health-Insurance-Marketplaces/qhp.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law.cornell.edu/cfr/text/45/155.430"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cms.gov/CCIIO/Programs-and-Initiatives/Health-Insurance-Marketplaces/qhp.html" TargetMode="External"/><Relationship Id="rId2" Type="http://schemas.openxmlformats.org/officeDocument/2006/relationships/hyperlink" Target="http://www.cms.gov/" TargetMode="External"/><Relationship Id="rId1" Type="http://schemas.openxmlformats.org/officeDocument/2006/relationships/slideLayout" Target="../slideLayouts/slideLayout2.xml"/><Relationship Id="rId4" Type="http://schemas.openxmlformats.org/officeDocument/2006/relationships/hyperlink" Target="http://www.regtap.info/" TargetMode="Externa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ecfr.gov/cgi-bin/ECFR?page=browse" TargetMode="External"/><Relationship Id="rId2" Type="http://schemas.openxmlformats.org/officeDocument/2006/relationships/hyperlink" Target="http://www.cms.gov/CCIIO/Resources/Regulations-and-Guidance/Downloads/508-CMS-9949-F-OFR-Version-5-16-1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7" y="2001982"/>
            <a:ext cx="10972800" cy="838200"/>
          </a:xfrm>
        </p:spPr>
        <p:txBody>
          <a:bodyPr/>
          <a:lstStyle/>
          <a:p>
            <a:pPr algn="ctr"/>
            <a:r>
              <a:rPr lang="en-US" dirty="0" smtClean="0"/>
              <a:t>2017 QHP Certification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0519" y="3108383"/>
            <a:ext cx="3276254" cy="3276254"/>
          </a:xfrm>
          <a:prstGeom prst="rect">
            <a:avLst/>
          </a:prstGeom>
        </p:spPr>
      </p:pic>
    </p:spTree>
    <p:extLst>
      <p:ext uri="{BB962C8B-B14F-4D97-AF65-F5344CB8AC3E}">
        <p14:creationId xmlns:p14="http://schemas.microsoft.com/office/powerpoint/2010/main" val="1671487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10972800" cy="685800"/>
          </a:xfrm>
        </p:spPr>
        <p:txBody>
          <a:bodyPr/>
          <a:lstStyle/>
          <a:p>
            <a:pPr algn="ctr"/>
            <a:r>
              <a:rPr lang="en-US" sz="3200" b="1" dirty="0"/>
              <a:t>Required Fields for </a:t>
            </a:r>
            <a:r>
              <a:rPr lang="en-US" sz="3200" b="1" dirty="0" smtClean="0"/>
              <a:t>Business Rules Template</a:t>
            </a:r>
            <a:endParaRPr lang="en-US" sz="3200" b="1" dirty="0"/>
          </a:p>
        </p:txBody>
      </p:sp>
      <p:sp>
        <p:nvSpPr>
          <p:cNvPr id="3" name="Content Placeholder 2"/>
          <p:cNvSpPr>
            <a:spLocks noGrp="1"/>
          </p:cNvSpPr>
          <p:nvPr>
            <p:ph idx="1"/>
          </p:nvPr>
        </p:nvSpPr>
        <p:spPr/>
        <p:txBody>
          <a:bodyPr>
            <a:normAutofit lnSpcReduction="10000"/>
          </a:bodyPr>
          <a:lstStyle/>
          <a:p>
            <a:r>
              <a:rPr lang="en-US" sz="3000" dirty="0" smtClean="0"/>
              <a:t>Required minimum relationships between primary and dependent: </a:t>
            </a:r>
          </a:p>
          <a:p>
            <a:pPr marL="0" indent="0">
              <a:buNone/>
            </a:pPr>
            <a:r>
              <a:rPr lang="en-US" sz="3000" i="1" dirty="0" smtClean="0"/>
              <a:t>Spouse-no, Adopted Child-no, Foster Child-no, Ward-no, Stepson or Stepdaughter-no, Self-yes, Child-no, Life Partner-no, Other Relationship-no*</a:t>
            </a:r>
          </a:p>
          <a:p>
            <a:pPr marL="0" indent="0">
              <a:buNone/>
            </a:pPr>
            <a:endParaRPr lang="en-US" sz="3000" i="1" dirty="0"/>
          </a:p>
          <a:p>
            <a:pPr marL="0" indent="0">
              <a:buNone/>
            </a:pPr>
            <a:r>
              <a:rPr lang="en-US" sz="3000" i="1" dirty="0" smtClean="0"/>
              <a:t>*Other Relationship </a:t>
            </a:r>
            <a:r>
              <a:rPr lang="en-US" sz="3000" dirty="0" smtClean="0"/>
              <a:t>is required for SHOP plans, and if also selling individual plans it must be added because the relationships have to be identical</a:t>
            </a:r>
            <a:endParaRPr lang="en-US" sz="3000" dirty="0"/>
          </a:p>
        </p:txBody>
      </p:sp>
    </p:spTree>
    <p:extLst>
      <p:ext uri="{BB962C8B-B14F-4D97-AF65-F5344CB8AC3E}">
        <p14:creationId xmlns:p14="http://schemas.microsoft.com/office/powerpoint/2010/main" val="181431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248" y="1166328"/>
            <a:ext cx="10167551" cy="555380"/>
          </a:xfrm>
        </p:spPr>
        <p:txBody>
          <a:bodyPr/>
          <a:lstStyle/>
          <a:p>
            <a:pPr algn="ctr"/>
            <a:r>
              <a:rPr lang="en-US" sz="3200" b="1" dirty="0" smtClean="0"/>
              <a:t>Application Tips and Hints</a:t>
            </a:r>
            <a:endParaRPr lang="en-US" sz="3200" b="1" dirty="0"/>
          </a:p>
        </p:txBody>
      </p:sp>
      <p:sp>
        <p:nvSpPr>
          <p:cNvPr id="3" name="Content Placeholder 2"/>
          <p:cNvSpPr>
            <a:spLocks noGrp="1"/>
          </p:cNvSpPr>
          <p:nvPr>
            <p:ph idx="1"/>
          </p:nvPr>
        </p:nvSpPr>
        <p:spPr>
          <a:xfrm>
            <a:off x="838200" y="1696995"/>
            <a:ext cx="10515600" cy="4577057"/>
          </a:xfrm>
        </p:spPr>
        <p:txBody>
          <a:bodyPr/>
          <a:lstStyle/>
          <a:p>
            <a:pPr>
              <a:buNone/>
            </a:pPr>
            <a:r>
              <a:rPr lang="en-US" u="sng" dirty="0" smtClean="0"/>
              <a:t>Plans and Benefits Template </a:t>
            </a:r>
          </a:p>
          <a:p>
            <a:r>
              <a:rPr lang="en-US" dirty="0" smtClean="0"/>
              <a:t>Each product should be its own benefit package in the template.  </a:t>
            </a:r>
          </a:p>
          <a:p>
            <a:r>
              <a:rPr lang="en-US" dirty="0" smtClean="0"/>
              <a:t>QHP/Non-QHP – must select both because of guaranteed availability. </a:t>
            </a:r>
          </a:p>
          <a:p>
            <a:r>
              <a:rPr lang="en-US" dirty="0" smtClean="0"/>
              <a:t>For specialties, if there is a “yes” in “specialist requiring a referral,” the next field should also be populated, most of the time with “ALL.” </a:t>
            </a:r>
          </a:p>
          <a:p>
            <a:r>
              <a:rPr lang="en-US" dirty="0" smtClean="0"/>
              <a:t>Individual plan’s expiration date:  Should always be 12/31/2017. (Not applicable to SHOP)</a:t>
            </a:r>
          </a:p>
          <a:p>
            <a:r>
              <a:rPr lang="en-US" dirty="0" smtClean="0"/>
              <a:t>Actual URL for payment information must be working by 8/15</a:t>
            </a:r>
          </a:p>
          <a:p>
            <a:endParaRPr lang="en-US" dirty="0"/>
          </a:p>
        </p:txBody>
      </p:sp>
    </p:spTree>
    <p:extLst>
      <p:ext uri="{BB962C8B-B14F-4D97-AF65-F5344CB8AC3E}">
        <p14:creationId xmlns:p14="http://schemas.microsoft.com/office/powerpoint/2010/main" val="2557225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Application Tips and Hints (cont) </a:t>
            </a:r>
            <a:endParaRPr lang="en-US" sz="3200" b="1" dirty="0"/>
          </a:p>
        </p:txBody>
      </p:sp>
      <p:sp>
        <p:nvSpPr>
          <p:cNvPr id="3" name="Content Placeholder 2"/>
          <p:cNvSpPr>
            <a:spLocks noGrp="1"/>
          </p:cNvSpPr>
          <p:nvPr>
            <p:ph idx="1"/>
          </p:nvPr>
        </p:nvSpPr>
        <p:spPr>
          <a:xfrm>
            <a:off x="838200" y="1955800"/>
            <a:ext cx="10515600" cy="4318252"/>
          </a:xfrm>
        </p:spPr>
        <p:txBody>
          <a:bodyPr>
            <a:normAutofit/>
          </a:bodyPr>
          <a:lstStyle/>
          <a:p>
            <a:pPr>
              <a:buNone/>
            </a:pPr>
            <a:r>
              <a:rPr lang="en-US" u="sng" dirty="0" smtClean="0"/>
              <a:t>Plans and Benefits Template (cont)</a:t>
            </a:r>
          </a:p>
          <a:p>
            <a:pPr marL="0" indent="0"/>
            <a:r>
              <a:rPr lang="en-US" dirty="0" smtClean="0"/>
              <a:t> On the cost sharing tab of the template, verify the following do not apply for silver plans:</a:t>
            </a:r>
          </a:p>
          <a:p>
            <a:pPr marL="457200" lvl="1" indent="0">
              <a:buFont typeface="Wingdings" pitchFamily="2" charset="2"/>
              <a:buChar char="ü"/>
            </a:pPr>
            <a:r>
              <a:rPr lang="en-US" dirty="0" smtClean="0"/>
              <a:t>Deductible does not increase as actuarial values increase.</a:t>
            </a:r>
          </a:p>
          <a:p>
            <a:pPr marL="457200" lvl="1" indent="0">
              <a:buFont typeface="Wingdings" pitchFamily="2" charset="2"/>
              <a:buChar char="ü"/>
            </a:pPr>
            <a:r>
              <a:rPr lang="en-US" dirty="0" smtClean="0"/>
              <a:t>MOOP does not increase as the actuarial values increase. </a:t>
            </a:r>
          </a:p>
          <a:p>
            <a:pPr marL="457200" lvl="1" indent="0">
              <a:buFont typeface="Wingdings" pitchFamily="2" charset="2"/>
              <a:buChar char="ü"/>
            </a:pPr>
            <a:r>
              <a:rPr lang="en-US" dirty="0" smtClean="0"/>
              <a:t>Cost sharing for all benefits does not increase as the actuarial values increase.  </a:t>
            </a:r>
          </a:p>
          <a:p>
            <a:pPr marL="0" indent="0"/>
            <a:r>
              <a:rPr lang="en-US" dirty="0" smtClean="0"/>
              <a:t> On the cost sharing tab of the template, verify the following do not apply for any cost sharing plan variations: </a:t>
            </a:r>
          </a:p>
          <a:p>
            <a:pPr marL="457200" lvl="1" indent="0">
              <a:buFont typeface="Wingdings" pitchFamily="2" charset="2"/>
              <a:buChar char="ü"/>
            </a:pPr>
            <a:r>
              <a:rPr lang="en-US" dirty="0" smtClean="0"/>
              <a:t>You have listed a non-zero cost sharing for an essential health benefit.</a:t>
            </a:r>
          </a:p>
          <a:p>
            <a:pPr marL="457200" lvl="1" indent="0">
              <a:buFont typeface="Wingdings" pitchFamily="2" charset="2"/>
              <a:buChar char="ü"/>
            </a:pPr>
            <a:r>
              <a:rPr lang="en-US" dirty="0" smtClean="0"/>
              <a:t>The zero cost sharing plan has values of zero for deductible and MOOP. </a:t>
            </a:r>
          </a:p>
          <a:p>
            <a:pPr>
              <a:buNone/>
            </a:pPr>
            <a:endParaRPr lang="en-US" dirty="0"/>
          </a:p>
        </p:txBody>
      </p:sp>
    </p:spTree>
    <p:extLst>
      <p:ext uri="{BB962C8B-B14F-4D97-AF65-F5344CB8AC3E}">
        <p14:creationId xmlns:p14="http://schemas.microsoft.com/office/powerpoint/2010/main" val="3042119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Application Tips and Hints (cont) </a:t>
            </a:r>
            <a:endParaRPr lang="en-US" sz="3200" b="1" dirty="0"/>
          </a:p>
        </p:txBody>
      </p:sp>
      <p:sp>
        <p:nvSpPr>
          <p:cNvPr id="3" name="Content Placeholder 2"/>
          <p:cNvSpPr>
            <a:spLocks noGrp="1"/>
          </p:cNvSpPr>
          <p:nvPr>
            <p:ph idx="1"/>
          </p:nvPr>
        </p:nvSpPr>
        <p:spPr>
          <a:xfrm>
            <a:off x="635000" y="1913467"/>
            <a:ext cx="10718800" cy="4741333"/>
          </a:xfrm>
        </p:spPr>
        <p:txBody>
          <a:bodyPr>
            <a:normAutofit fontScale="25000" lnSpcReduction="20000"/>
          </a:bodyPr>
          <a:lstStyle/>
          <a:p>
            <a:pPr>
              <a:buNone/>
            </a:pPr>
            <a:r>
              <a:rPr lang="en-US" sz="11200" u="sng" dirty="0" smtClean="0"/>
              <a:t>Accreditation</a:t>
            </a:r>
          </a:p>
          <a:p>
            <a:r>
              <a:rPr lang="en-US" sz="7200" dirty="0" smtClean="0"/>
              <a:t>All issuers applying for 2</a:t>
            </a:r>
            <a:r>
              <a:rPr lang="en-US" sz="7200" baseline="30000" dirty="0" smtClean="0"/>
              <a:t>nd</a:t>
            </a:r>
            <a:r>
              <a:rPr lang="en-US" sz="7200" dirty="0" smtClean="0"/>
              <a:t> or later year of certification must be accredited by one of the HHS recognized accrediting entities (NCQA, URAC, AAAHC)</a:t>
            </a:r>
          </a:p>
          <a:p>
            <a:r>
              <a:rPr lang="en-US" sz="7200" dirty="0" smtClean="0"/>
              <a:t>Verify that all products on Accreditation Template do not expire before November 1, 2016. </a:t>
            </a:r>
          </a:p>
          <a:p>
            <a:r>
              <a:rPr lang="en-US" sz="7200" dirty="0" smtClean="0"/>
              <a:t>Must do Attestation in addition to Accreditation Template. </a:t>
            </a:r>
          </a:p>
          <a:p>
            <a:pPr>
              <a:buNone/>
            </a:pPr>
            <a:r>
              <a:rPr lang="en-US" sz="11200" u="sng" dirty="0" smtClean="0"/>
              <a:t>Indian Health Care Providers Addendum</a:t>
            </a:r>
          </a:p>
          <a:p>
            <a:r>
              <a:rPr lang="en-US" sz="7200" dirty="0" smtClean="0"/>
              <a:t>Issuers are required to offer contracts in good faith to Indian Health Care Providers. </a:t>
            </a:r>
          </a:p>
          <a:p>
            <a:r>
              <a:rPr lang="en-US" sz="7200" dirty="0" smtClean="0"/>
              <a:t>There are some provisions pertaining to Indian health care providers that are not applicable to regular QHP/Network Provider agreement.   </a:t>
            </a:r>
          </a:p>
          <a:p>
            <a:r>
              <a:rPr lang="en-US" sz="7200" dirty="0" smtClean="0"/>
              <a:t>These provisions are addressed in the document called “Model QHP Addendum for Indian Health Care Providers.”   </a:t>
            </a:r>
          </a:p>
          <a:p>
            <a:r>
              <a:rPr lang="en-US" sz="7200" dirty="0" smtClean="0"/>
              <a:t>Issuers who do contract with Indian Health Providers must sign the Addendum. The Indian Health Care Provider must also sign. </a:t>
            </a:r>
          </a:p>
          <a:p>
            <a:r>
              <a:rPr lang="en-US" sz="7200" dirty="0" smtClean="0"/>
              <a:t>The terms in the Addendum will supersede terms in regular QHP/Network Provider contract.</a:t>
            </a:r>
          </a:p>
          <a:p>
            <a:endParaRPr lang="en-US" sz="5000" dirty="0" smtClean="0"/>
          </a:p>
          <a:p>
            <a:pPr>
              <a:buNone/>
            </a:pPr>
            <a:endParaRPr lang="en-US" sz="9600" u="sng" dirty="0" smtClean="0"/>
          </a:p>
          <a:p>
            <a:pPr>
              <a:buNone/>
            </a:pPr>
            <a:r>
              <a:rPr lang="en-US" sz="9600" u="sng" dirty="0" smtClean="0"/>
              <a:t> </a:t>
            </a:r>
            <a:endParaRPr lang="en-US" sz="9600" dirty="0" smtClean="0"/>
          </a:p>
          <a:p>
            <a:pPr marL="0" indent="0">
              <a:buNone/>
            </a:pPr>
            <a:endParaRPr lang="en-US" dirty="0" smtClean="0"/>
          </a:p>
        </p:txBody>
      </p:sp>
    </p:spTree>
    <p:extLst>
      <p:ext uri="{BB962C8B-B14F-4D97-AF65-F5344CB8AC3E}">
        <p14:creationId xmlns:p14="http://schemas.microsoft.com/office/powerpoint/2010/main" val="3941264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Application Tips and Hints (Cont) </a:t>
            </a:r>
            <a:endParaRPr lang="en-US" sz="3200" b="1" dirty="0"/>
          </a:p>
        </p:txBody>
      </p:sp>
      <p:sp>
        <p:nvSpPr>
          <p:cNvPr id="3" name="Content Placeholder 2"/>
          <p:cNvSpPr>
            <a:spLocks noGrp="1"/>
          </p:cNvSpPr>
          <p:nvPr>
            <p:ph idx="1"/>
          </p:nvPr>
        </p:nvSpPr>
        <p:spPr>
          <a:xfrm>
            <a:off x="838200" y="1719072"/>
            <a:ext cx="10515600" cy="4974336"/>
          </a:xfrm>
        </p:spPr>
        <p:txBody>
          <a:bodyPr>
            <a:normAutofit/>
          </a:bodyPr>
          <a:lstStyle/>
          <a:p>
            <a:pPr>
              <a:buNone/>
            </a:pPr>
            <a:r>
              <a:rPr lang="en-US" sz="2600" u="sng" dirty="0"/>
              <a:t>Administrative </a:t>
            </a:r>
          </a:p>
          <a:p>
            <a:r>
              <a:rPr lang="en-US" sz="2600" dirty="0" smtClean="0"/>
              <a:t>With the elimination of the Administrative Data Template, information must be entered directly into </a:t>
            </a:r>
            <a:r>
              <a:rPr lang="en-US" sz="2600" dirty="0"/>
              <a:t>HIOS.   The HIOS data is used to populate HealthCare.gov</a:t>
            </a:r>
            <a:r>
              <a:rPr lang="en-US" sz="2600" dirty="0" smtClean="0"/>
              <a:t>. (Also submit the 2016 template of Administrative Data Template into supporting documents)</a:t>
            </a:r>
          </a:p>
          <a:p>
            <a:endParaRPr lang="en-US" sz="2600" u="sng" dirty="0" smtClean="0"/>
          </a:p>
          <a:p>
            <a:pPr>
              <a:buNone/>
            </a:pPr>
            <a:r>
              <a:rPr lang="en-US" sz="2600" u="sng" dirty="0" smtClean="0"/>
              <a:t>Unified Rate Review</a:t>
            </a:r>
          </a:p>
          <a:p>
            <a:r>
              <a:rPr lang="en-US" sz="2600" dirty="0" smtClean="0"/>
              <a:t>Verify list of plan IDs entered on URRT and Plans and Benefits template match exactly. </a:t>
            </a:r>
          </a:p>
          <a:p>
            <a:pPr>
              <a:buNone/>
            </a:pPr>
            <a:endParaRPr lang="en-US" sz="2600" dirty="0" smtClean="0"/>
          </a:p>
          <a:p>
            <a:pPr>
              <a:buNone/>
            </a:pPr>
            <a:endParaRPr lang="en-US" dirty="0"/>
          </a:p>
        </p:txBody>
      </p:sp>
    </p:spTree>
    <p:extLst>
      <p:ext uri="{BB962C8B-B14F-4D97-AF65-F5344CB8AC3E}">
        <p14:creationId xmlns:p14="http://schemas.microsoft.com/office/powerpoint/2010/main" val="49017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Application Tips and Hints (cont)</a:t>
            </a:r>
            <a:endParaRPr lang="en-US" sz="3200" b="1" dirty="0"/>
          </a:p>
        </p:txBody>
      </p:sp>
      <p:sp>
        <p:nvSpPr>
          <p:cNvPr id="3" name="Content Placeholder 2"/>
          <p:cNvSpPr>
            <a:spLocks noGrp="1"/>
          </p:cNvSpPr>
          <p:nvPr>
            <p:ph idx="1"/>
          </p:nvPr>
        </p:nvSpPr>
        <p:spPr>
          <a:xfrm>
            <a:off x="838200" y="1964267"/>
            <a:ext cx="10515600" cy="4309785"/>
          </a:xfrm>
        </p:spPr>
        <p:txBody>
          <a:bodyPr/>
          <a:lstStyle/>
          <a:p>
            <a:pPr>
              <a:buNone/>
            </a:pPr>
            <a:r>
              <a:rPr lang="en-US" u="sng" dirty="0" smtClean="0"/>
              <a:t>Plan Crosswalk</a:t>
            </a:r>
          </a:p>
          <a:p>
            <a:r>
              <a:rPr lang="en-US" dirty="0" smtClean="0"/>
              <a:t>Include all plans that were offered on the Marketplace in 2016, including those that were suppressed following open enrollment if they received enrollees.  Don’t need to include withdrawn plans. </a:t>
            </a:r>
          </a:p>
          <a:p>
            <a:r>
              <a:rPr lang="en-US" dirty="0" smtClean="0"/>
              <a:t>File name for automatically created XML file must not be changed. </a:t>
            </a:r>
          </a:p>
          <a:p>
            <a:r>
              <a:rPr lang="en-US" dirty="0" smtClean="0"/>
              <a:t>When entering the Reason for Crosswalk, only select the “Discontinuing Product” reasons if you are not offering any plans in that product in any counties for the 2017 plan year.  </a:t>
            </a:r>
            <a:endParaRPr lang="en-US" dirty="0"/>
          </a:p>
        </p:txBody>
      </p:sp>
    </p:spTree>
    <p:extLst>
      <p:ext uri="{BB962C8B-B14F-4D97-AF65-F5344CB8AC3E}">
        <p14:creationId xmlns:p14="http://schemas.microsoft.com/office/powerpoint/2010/main" val="668099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smtClean="0"/>
              <a:t>Required Supporting Documentation and Other Tasks</a:t>
            </a:r>
            <a:endParaRPr lang="en-US" sz="3200" b="1" dirty="0"/>
          </a:p>
        </p:txBody>
      </p:sp>
      <p:sp>
        <p:nvSpPr>
          <p:cNvPr id="3" name="Content Placeholder 2"/>
          <p:cNvSpPr>
            <a:spLocks noGrp="1"/>
          </p:cNvSpPr>
          <p:nvPr>
            <p:ph idx="1"/>
          </p:nvPr>
        </p:nvSpPr>
        <p:spPr>
          <a:xfrm>
            <a:off x="838200" y="2039112"/>
            <a:ext cx="10515600" cy="4242816"/>
          </a:xfrm>
        </p:spPr>
        <p:txBody>
          <a:bodyPr>
            <a:normAutofit fontScale="92500" lnSpcReduction="10000"/>
          </a:bodyPr>
          <a:lstStyle/>
          <a:p>
            <a:r>
              <a:rPr lang="en-US" sz="3000" dirty="0" smtClean="0"/>
              <a:t>ECP Supplemental Response Form</a:t>
            </a:r>
          </a:p>
          <a:p>
            <a:r>
              <a:rPr lang="en-US" sz="3000" dirty="0" smtClean="0"/>
              <a:t>Statement of Detailed Attestation Responses</a:t>
            </a:r>
          </a:p>
          <a:p>
            <a:r>
              <a:rPr lang="en-US" sz="3000" dirty="0" smtClean="0"/>
              <a:t>Formulary – Inadequate Category/Class Count Supporting Documentation and Justification</a:t>
            </a:r>
          </a:p>
          <a:p>
            <a:r>
              <a:rPr lang="en-US" sz="3000" dirty="0" smtClean="0"/>
              <a:t>URR Template (also submitted in HIOS)</a:t>
            </a:r>
          </a:p>
          <a:p>
            <a:r>
              <a:rPr lang="en-US" sz="3000" dirty="0" smtClean="0"/>
              <a:t>Accreditation Template</a:t>
            </a:r>
          </a:p>
          <a:p>
            <a:r>
              <a:rPr lang="en-US" sz="3000" dirty="0" smtClean="0"/>
              <a:t>Administrative Data Template (2016 version)</a:t>
            </a:r>
          </a:p>
          <a:p>
            <a:r>
              <a:rPr lang="en-US" sz="3000" dirty="0" smtClean="0"/>
              <a:t>Plan ID Crosswalk Template (this also needs to be sent to </a:t>
            </a:r>
            <a:r>
              <a:rPr lang="en-US" sz="3000" dirty="0"/>
              <a:t>CMS in XML to </a:t>
            </a:r>
            <a:r>
              <a:rPr lang="en-US" sz="3000" dirty="0" smtClean="0">
                <a:hlinkClick r:id="rId2"/>
              </a:rPr>
              <a:t>QHP_Applications@cms.hhs.gov</a:t>
            </a:r>
            <a:r>
              <a:rPr lang="en-US" sz="3000" dirty="0" smtClean="0"/>
              <a:t>)</a:t>
            </a:r>
          </a:p>
          <a:p>
            <a:pPr marL="0" indent="0">
              <a:buNone/>
            </a:pPr>
            <a:endParaRPr lang="en-US" sz="3000" dirty="0"/>
          </a:p>
        </p:txBody>
      </p:sp>
    </p:spTree>
    <p:extLst>
      <p:ext uri="{BB962C8B-B14F-4D97-AF65-F5344CB8AC3E}">
        <p14:creationId xmlns:p14="http://schemas.microsoft.com/office/powerpoint/2010/main" val="1162357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smtClean="0"/>
              <a:t>QHP Benefit Standards and Product Offerings</a:t>
            </a:r>
            <a:endParaRPr lang="en-US" sz="3200" b="1" dirty="0"/>
          </a:p>
        </p:txBody>
      </p:sp>
      <p:sp>
        <p:nvSpPr>
          <p:cNvPr id="3" name="Content Placeholder 2"/>
          <p:cNvSpPr>
            <a:spLocks noGrp="1"/>
          </p:cNvSpPr>
          <p:nvPr>
            <p:ph idx="1"/>
          </p:nvPr>
        </p:nvSpPr>
        <p:spPr>
          <a:xfrm>
            <a:off x="838200" y="2039112"/>
            <a:ext cx="10515600" cy="4242816"/>
          </a:xfrm>
        </p:spPr>
        <p:txBody>
          <a:bodyPr>
            <a:normAutofit/>
          </a:bodyPr>
          <a:lstStyle/>
          <a:p>
            <a:r>
              <a:rPr lang="en-US" sz="3000" dirty="0" smtClean="0"/>
              <a:t>At least one silver plan and one gold plan must be offered in each carrier service area</a:t>
            </a:r>
          </a:p>
          <a:p>
            <a:r>
              <a:rPr lang="en-US" sz="3000" dirty="0" smtClean="0"/>
              <a:t>Plans may be offered with or without embedded pediatric dental</a:t>
            </a:r>
          </a:p>
          <a:p>
            <a:r>
              <a:rPr lang="en-US" sz="3000" dirty="0" smtClean="0"/>
              <a:t>Carriers may offer a maximum of five plans per metal tier within a service area (not including CSRs or Medicaid transition plans)</a:t>
            </a:r>
          </a:p>
          <a:p>
            <a:r>
              <a:rPr lang="en-US" sz="3000" dirty="0" smtClean="0"/>
              <a:t>Carriers are only required to submit a zero cost-share variation at the lowest metallic level for each product</a:t>
            </a:r>
          </a:p>
          <a:p>
            <a:r>
              <a:rPr lang="en-US" sz="3000" dirty="0" smtClean="0"/>
              <a:t>Standardized plans not required</a:t>
            </a:r>
          </a:p>
          <a:p>
            <a:pPr marL="0" indent="0">
              <a:buNone/>
            </a:pPr>
            <a:endParaRPr lang="en-US" sz="3000" dirty="0"/>
          </a:p>
        </p:txBody>
      </p:sp>
    </p:spTree>
    <p:extLst>
      <p:ext uri="{BB962C8B-B14F-4D97-AF65-F5344CB8AC3E}">
        <p14:creationId xmlns:p14="http://schemas.microsoft.com/office/powerpoint/2010/main" val="1303455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smtClean="0"/>
              <a:t>Exchange Service Areas</a:t>
            </a:r>
            <a:endParaRPr lang="en-US" sz="3200" b="1" dirty="0"/>
          </a:p>
        </p:txBody>
      </p:sp>
      <p:sp>
        <p:nvSpPr>
          <p:cNvPr id="3" name="Content Placeholder 2"/>
          <p:cNvSpPr>
            <a:spLocks noGrp="1"/>
          </p:cNvSpPr>
          <p:nvPr>
            <p:ph idx="1"/>
          </p:nvPr>
        </p:nvSpPr>
        <p:spPr>
          <a:xfrm>
            <a:off x="838200" y="2039112"/>
            <a:ext cx="10515600" cy="4242816"/>
          </a:xfrm>
        </p:spPr>
        <p:txBody>
          <a:bodyPr>
            <a:normAutofit/>
          </a:bodyPr>
          <a:lstStyle/>
          <a:p>
            <a:r>
              <a:rPr lang="en-US" sz="3000" dirty="0"/>
              <a:t>Nevada’s </a:t>
            </a:r>
            <a:r>
              <a:rPr lang="en-US" sz="3000" dirty="0" smtClean="0"/>
              <a:t>rating territories </a:t>
            </a:r>
            <a:r>
              <a:rPr lang="en-US" sz="3000" dirty="0"/>
              <a:t>for </a:t>
            </a:r>
            <a:r>
              <a:rPr lang="en-US" sz="3000" dirty="0" smtClean="0"/>
              <a:t>2017 </a:t>
            </a:r>
            <a:r>
              <a:rPr lang="en-US" sz="3000" dirty="0"/>
              <a:t>are unchanged </a:t>
            </a:r>
            <a:endParaRPr lang="en-US" sz="3000" dirty="0" smtClean="0"/>
          </a:p>
          <a:p>
            <a:r>
              <a:rPr lang="en-US" sz="3000" dirty="0"/>
              <a:t>QHP and SADP service areas must equal one or more rating territories</a:t>
            </a:r>
          </a:p>
          <a:p>
            <a:r>
              <a:rPr lang="en-US" sz="3000" dirty="0" smtClean="0"/>
              <a:t>Only </a:t>
            </a:r>
            <a:r>
              <a:rPr lang="en-US" sz="3000" dirty="0"/>
              <a:t>off-Exchange plan </a:t>
            </a:r>
            <a:r>
              <a:rPr lang="en-US" sz="3000" dirty="0" smtClean="0"/>
              <a:t>service </a:t>
            </a:r>
            <a:r>
              <a:rPr lang="en-US" sz="3000" dirty="0"/>
              <a:t>areas may use partial </a:t>
            </a:r>
            <a:r>
              <a:rPr lang="en-US" sz="3000" dirty="0" smtClean="0"/>
              <a:t>counties</a:t>
            </a:r>
            <a:endParaRPr lang="en-US" sz="3000" dirty="0"/>
          </a:p>
        </p:txBody>
      </p:sp>
    </p:spTree>
    <p:extLst>
      <p:ext uri="{BB962C8B-B14F-4D97-AF65-F5344CB8AC3E}">
        <p14:creationId xmlns:p14="http://schemas.microsoft.com/office/powerpoint/2010/main" val="2088598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Quality Improvement Strategy (QIS)</a:t>
            </a:r>
            <a:endParaRPr lang="en-US" dirty="0"/>
          </a:p>
        </p:txBody>
      </p:sp>
      <p:sp>
        <p:nvSpPr>
          <p:cNvPr id="3" name="Content Placeholder 2"/>
          <p:cNvSpPr>
            <a:spLocks noGrp="1"/>
          </p:cNvSpPr>
          <p:nvPr>
            <p:ph idx="1"/>
          </p:nvPr>
        </p:nvSpPr>
        <p:spPr>
          <a:xfrm>
            <a:off x="838200" y="2028825"/>
            <a:ext cx="10515600" cy="4372227"/>
          </a:xfrm>
        </p:spPr>
        <p:txBody>
          <a:bodyPr>
            <a:normAutofit/>
          </a:bodyPr>
          <a:lstStyle/>
          <a:p>
            <a:r>
              <a:rPr lang="en-US" dirty="0" smtClean="0"/>
              <a:t>QHP issuers (not applicable for SADPs) who offered coverage in a marketplace two consecutive years (2014 and 2015), and who had a minimum enrollment of 500 enrollees must submit a QIS for implementation for plan coverage year 2017.</a:t>
            </a:r>
          </a:p>
          <a:p>
            <a:r>
              <a:rPr lang="en-US" dirty="0">
                <a:hlinkClick r:id="rId2"/>
              </a:rPr>
              <a:t>https://</a:t>
            </a:r>
            <a:r>
              <a:rPr lang="en-US" dirty="0" smtClean="0">
                <a:hlinkClick r:id="rId2"/>
              </a:rPr>
              <a:t>www.cms.gov/Medicare/Quality-Initiatives-Patient-Assessment-Instruments/QualityInitiativesGenInfo/Downloads/QIS-Technical-Guidance-and-User-Guide.pdf</a:t>
            </a:r>
            <a:endParaRPr lang="en-US" dirty="0" smtClean="0"/>
          </a:p>
          <a:p>
            <a:r>
              <a:rPr lang="en-US" dirty="0">
                <a:hlinkClick r:id="rId3"/>
              </a:rPr>
              <a:t>https://</a:t>
            </a:r>
            <a:r>
              <a:rPr lang="en-US" dirty="0" smtClean="0">
                <a:hlinkClick r:id="rId3"/>
              </a:rPr>
              <a:t>www.cms.gov/Medicare/Quality-Initiatives-Patient-Assessment-Instruments/QualityInitiativesGenInfo/Downloads/QIS-Implementation-Plan-and-Progress-Report-Form.pdf</a:t>
            </a:r>
            <a:r>
              <a:rPr lang="en-US" dirty="0" smtClean="0"/>
              <a:t> </a:t>
            </a:r>
          </a:p>
          <a:p>
            <a:endParaRPr lang="en-US" dirty="0"/>
          </a:p>
        </p:txBody>
      </p:sp>
    </p:spTree>
    <p:extLst>
      <p:ext uri="{BB962C8B-B14F-4D97-AF65-F5344CB8AC3E}">
        <p14:creationId xmlns:p14="http://schemas.microsoft.com/office/powerpoint/2010/main" val="3742064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600" b="1" dirty="0" smtClean="0"/>
              <a:t>Nevada SBM-FP Notes</a:t>
            </a:r>
            <a:br>
              <a:rPr lang="en-US" sz="3600" b="1" dirty="0" smtClean="0"/>
            </a:br>
            <a:r>
              <a:rPr lang="en-US" sz="1600" b="1" dirty="0" smtClean="0"/>
              <a:t>(Nevada is considered a State Based Marketplace – Federal Platform)</a:t>
            </a:r>
            <a:endParaRPr lang="en-US" sz="3600" b="1" dirty="0"/>
          </a:p>
        </p:txBody>
      </p:sp>
      <p:sp>
        <p:nvSpPr>
          <p:cNvPr id="4" name="Content Placeholder 3"/>
          <p:cNvSpPr>
            <a:spLocks noGrp="1"/>
          </p:cNvSpPr>
          <p:nvPr>
            <p:ph idx="1"/>
          </p:nvPr>
        </p:nvSpPr>
        <p:spPr/>
        <p:txBody>
          <a:bodyPr>
            <a:normAutofit/>
          </a:bodyPr>
          <a:lstStyle/>
          <a:p>
            <a:r>
              <a:rPr lang="en-US" dirty="0" smtClean="0"/>
              <a:t>QHP Submission through SERFF</a:t>
            </a:r>
          </a:p>
          <a:p>
            <a:r>
              <a:rPr lang="en-US" dirty="0" smtClean="0"/>
              <a:t>QHP Approval/Certification for on exchange plans by the Exchange</a:t>
            </a:r>
          </a:p>
          <a:p>
            <a:r>
              <a:rPr lang="en-US" dirty="0" smtClean="0"/>
              <a:t>QHP Display on Healthcare.gov</a:t>
            </a:r>
          </a:p>
          <a:p>
            <a:r>
              <a:rPr lang="en-US" dirty="0" smtClean="0"/>
              <a:t>QHP/APTC/CSR eligibility determined by Federal guidelines</a:t>
            </a:r>
          </a:p>
          <a:p>
            <a:r>
              <a:rPr lang="en-US" dirty="0" smtClean="0"/>
              <a:t>Medicaid/CHIP eligibility determined by State of Nevada DWSS</a:t>
            </a:r>
          </a:p>
          <a:p>
            <a:r>
              <a:rPr lang="en-US" dirty="0" smtClean="0"/>
              <a:t>QHP Billing is performed by carriers</a:t>
            </a:r>
            <a:endParaRPr lang="en-US" dirty="0"/>
          </a:p>
        </p:txBody>
      </p:sp>
    </p:spTree>
    <p:extLst>
      <p:ext uri="{BB962C8B-B14F-4D97-AF65-F5344CB8AC3E}">
        <p14:creationId xmlns:p14="http://schemas.microsoft.com/office/powerpoint/2010/main" val="314840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smtClean="0"/>
              <a:t>Meaningfully Different Plan Designs</a:t>
            </a:r>
            <a:endParaRPr lang="en-US" sz="3200" b="1" dirty="0"/>
          </a:p>
        </p:txBody>
      </p:sp>
      <p:sp>
        <p:nvSpPr>
          <p:cNvPr id="3" name="Content Placeholder 2"/>
          <p:cNvSpPr>
            <a:spLocks noGrp="1"/>
          </p:cNvSpPr>
          <p:nvPr>
            <p:ph idx="1"/>
          </p:nvPr>
        </p:nvSpPr>
        <p:spPr>
          <a:xfrm>
            <a:off x="838200" y="2039112"/>
            <a:ext cx="10515600" cy="4242816"/>
          </a:xfrm>
        </p:spPr>
        <p:txBody>
          <a:bodyPr>
            <a:normAutofit fontScale="92500" lnSpcReduction="20000"/>
          </a:bodyPr>
          <a:lstStyle/>
          <a:p>
            <a:r>
              <a:rPr lang="en-US" sz="3000" dirty="0"/>
              <a:t>Each qualified health plan must be meaningfully different in terms of either:</a:t>
            </a:r>
          </a:p>
          <a:p>
            <a:pPr marL="457200" lvl="1" indent="0">
              <a:buNone/>
            </a:pPr>
            <a:r>
              <a:rPr lang="en-US" sz="2600" dirty="0"/>
              <a:t>- </a:t>
            </a:r>
            <a:r>
              <a:rPr lang="en-US" sz="2600" dirty="0" smtClean="0"/>
              <a:t> Metal </a:t>
            </a:r>
            <a:r>
              <a:rPr lang="en-US" sz="2600" dirty="0"/>
              <a:t>level;</a:t>
            </a:r>
          </a:p>
          <a:p>
            <a:pPr marL="457200" lvl="1" indent="0">
              <a:buNone/>
            </a:pPr>
            <a:r>
              <a:rPr lang="en-US" sz="2600" dirty="0"/>
              <a:t>- </a:t>
            </a:r>
            <a:r>
              <a:rPr lang="en-US" sz="2600" dirty="0" smtClean="0"/>
              <a:t> Service </a:t>
            </a:r>
            <a:r>
              <a:rPr lang="en-US" sz="2600" dirty="0"/>
              <a:t>area;</a:t>
            </a:r>
          </a:p>
          <a:p>
            <a:pPr lvl="1">
              <a:buFontTx/>
              <a:buChar char="-"/>
              <a:defRPr/>
            </a:pPr>
            <a:r>
              <a:rPr lang="en-US" altLang="en-US" sz="2600" dirty="0"/>
              <a:t>Plan type;</a:t>
            </a:r>
          </a:p>
          <a:p>
            <a:pPr lvl="1">
              <a:buFontTx/>
              <a:buChar char="-"/>
              <a:defRPr/>
            </a:pPr>
            <a:r>
              <a:rPr lang="en-US" altLang="en-US" sz="2600" dirty="0"/>
              <a:t>Premium and cost-sharing;</a:t>
            </a:r>
          </a:p>
          <a:p>
            <a:pPr lvl="1">
              <a:buFontTx/>
              <a:buChar char="-"/>
              <a:defRPr/>
            </a:pPr>
            <a:r>
              <a:rPr lang="en-US" altLang="en-US" sz="2600" dirty="0"/>
              <a:t>Provider network;</a:t>
            </a:r>
          </a:p>
          <a:p>
            <a:pPr lvl="1">
              <a:buFontTx/>
              <a:buChar char="-"/>
              <a:defRPr/>
            </a:pPr>
            <a:r>
              <a:rPr lang="en-US" altLang="en-US" sz="2600" dirty="0"/>
              <a:t>Covered benefits; or</a:t>
            </a:r>
          </a:p>
          <a:p>
            <a:pPr lvl="1">
              <a:buFontTx/>
              <a:buChar char="-"/>
              <a:defRPr/>
            </a:pPr>
            <a:r>
              <a:rPr lang="en-US" altLang="en-US" sz="2600" dirty="0"/>
              <a:t>Formulary structure</a:t>
            </a:r>
          </a:p>
          <a:p>
            <a:endParaRPr lang="en-US" sz="3000" dirty="0" smtClean="0"/>
          </a:p>
          <a:p>
            <a:r>
              <a:rPr lang="en-US" sz="3000" dirty="0" smtClean="0"/>
              <a:t>The Exchange will be utilizing the CMS Meaningful Difference Tool  to identify redundant plan offerings</a:t>
            </a:r>
            <a:endParaRPr lang="en-US" altLang="en-US" sz="2200" dirty="0"/>
          </a:p>
          <a:p>
            <a:pPr lvl="1"/>
            <a:endParaRPr lang="en-US" sz="2600" dirty="0"/>
          </a:p>
        </p:txBody>
      </p:sp>
    </p:spTree>
    <p:extLst>
      <p:ext uri="{BB962C8B-B14F-4D97-AF65-F5344CB8AC3E}">
        <p14:creationId xmlns:p14="http://schemas.microsoft.com/office/powerpoint/2010/main" val="374805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a:t>Discriminatory Benefit Design </a:t>
            </a:r>
            <a:r>
              <a:rPr lang="en-US" sz="3200" b="1" dirty="0" smtClean="0"/>
              <a:t>Examples</a:t>
            </a:r>
            <a:endParaRPr lang="en-US" sz="3200" b="1" dirty="0"/>
          </a:p>
        </p:txBody>
      </p:sp>
      <p:sp>
        <p:nvSpPr>
          <p:cNvPr id="3" name="Content Placeholder 2"/>
          <p:cNvSpPr>
            <a:spLocks noGrp="1"/>
          </p:cNvSpPr>
          <p:nvPr>
            <p:ph idx="1"/>
          </p:nvPr>
        </p:nvSpPr>
        <p:spPr>
          <a:xfrm>
            <a:off x="838200" y="2039112"/>
            <a:ext cx="10515600" cy="4242816"/>
          </a:xfrm>
        </p:spPr>
        <p:txBody>
          <a:bodyPr>
            <a:normAutofit fontScale="92500" lnSpcReduction="10000"/>
          </a:bodyPr>
          <a:lstStyle/>
          <a:p>
            <a:r>
              <a:rPr lang="en-US" sz="3000" dirty="0"/>
              <a:t>Attempts to circumvent coverage of medically necessary benefits by labeling the benefit as a “pediatric service,” thereby excluding adults</a:t>
            </a:r>
          </a:p>
          <a:p>
            <a:r>
              <a:rPr lang="en-US" sz="3000" dirty="0"/>
              <a:t>Refusal to cover a single-tablet drug regimen or extended-release product that is customarily prescribed and is just as effective as a multi-tablet regimen, absent an appropriate reason for such refusal</a:t>
            </a:r>
          </a:p>
          <a:p>
            <a:pPr algn="just"/>
            <a:r>
              <a:rPr lang="en-US" sz="3400" dirty="0"/>
              <a:t>Placing most or all drugs that treat a specific condition on the highest cost tiers, in particular:</a:t>
            </a:r>
          </a:p>
          <a:p>
            <a:pPr marL="457200" lvl="1" indent="0" algn="just">
              <a:buNone/>
            </a:pPr>
            <a:r>
              <a:rPr lang="en-US" dirty="0" smtClean="0"/>
              <a:t>- Rheumatoid </a:t>
            </a:r>
            <a:r>
              <a:rPr lang="en-US" dirty="0"/>
              <a:t>arthritis</a:t>
            </a:r>
          </a:p>
          <a:p>
            <a:pPr marL="457200" lvl="1" indent="0" algn="just">
              <a:buNone/>
            </a:pPr>
            <a:r>
              <a:rPr lang="en-US" dirty="0" smtClean="0"/>
              <a:t>- Diabetes</a:t>
            </a:r>
            <a:endParaRPr lang="en-US" dirty="0"/>
          </a:p>
          <a:p>
            <a:pPr marL="457200" lvl="1" indent="0" algn="just">
              <a:buNone/>
            </a:pPr>
            <a:r>
              <a:rPr lang="en-US" dirty="0" smtClean="0"/>
              <a:t>- Bipolar </a:t>
            </a:r>
            <a:r>
              <a:rPr lang="en-US" dirty="0"/>
              <a:t>disorders</a:t>
            </a:r>
          </a:p>
          <a:p>
            <a:pPr marL="457200" lvl="1" indent="0" algn="just">
              <a:buNone/>
            </a:pPr>
            <a:r>
              <a:rPr lang="en-US" dirty="0" smtClean="0"/>
              <a:t>- Schizophrenia</a:t>
            </a:r>
            <a:endParaRPr lang="en-US" dirty="0"/>
          </a:p>
        </p:txBody>
      </p:sp>
    </p:spTree>
    <p:extLst>
      <p:ext uri="{BB962C8B-B14F-4D97-AF65-F5344CB8AC3E}">
        <p14:creationId xmlns:p14="http://schemas.microsoft.com/office/powerpoint/2010/main" val="588533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10972800" cy="533400"/>
          </a:xfrm>
        </p:spPr>
        <p:txBody>
          <a:bodyPr/>
          <a:lstStyle/>
          <a:p>
            <a:pPr algn="ctr"/>
            <a:r>
              <a:rPr lang="en-US" sz="3200" b="1" dirty="0" smtClean="0"/>
              <a:t>Rating and Premium Standards</a:t>
            </a:r>
            <a:endParaRPr lang="en-US" sz="3200" b="1" dirty="0"/>
          </a:p>
        </p:txBody>
      </p:sp>
      <p:sp>
        <p:nvSpPr>
          <p:cNvPr id="3" name="Content Placeholder 2"/>
          <p:cNvSpPr>
            <a:spLocks noGrp="1"/>
          </p:cNvSpPr>
          <p:nvPr>
            <p:ph idx="1"/>
          </p:nvPr>
        </p:nvSpPr>
        <p:spPr>
          <a:xfrm>
            <a:off x="838200" y="2039112"/>
            <a:ext cx="10515600" cy="4242816"/>
          </a:xfrm>
        </p:spPr>
        <p:txBody>
          <a:bodyPr>
            <a:normAutofit fontScale="92500"/>
          </a:bodyPr>
          <a:lstStyle/>
          <a:p>
            <a:r>
              <a:rPr lang="en-US" sz="3000" dirty="0"/>
              <a:t>Rates must be the same for </a:t>
            </a:r>
            <a:r>
              <a:rPr lang="en-US" sz="3000" dirty="0" smtClean="0"/>
              <a:t>a plan </a:t>
            </a:r>
            <a:r>
              <a:rPr lang="en-US" sz="3000" dirty="0"/>
              <a:t>inside and outside </a:t>
            </a:r>
            <a:r>
              <a:rPr lang="en-US" sz="3000" dirty="0" smtClean="0"/>
              <a:t>the Exchange</a:t>
            </a:r>
          </a:p>
          <a:p>
            <a:r>
              <a:rPr lang="en-US" sz="3000" dirty="0" smtClean="0"/>
              <a:t>Rates must be set for </a:t>
            </a:r>
            <a:r>
              <a:rPr lang="en-US" sz="3000" dirty="0"/>
              <a:t>an entire benefit year, or for the SHOP, plan </a:t>
            </a:r>
            <a:r>
              <a:rPr lang="en-US" sz="3000" dirty="0" smtClean="0"/>
              <a:t>year</a:t>
            </a:r>
          </a:p>
          <a:p>
            <a:r>
              <a:rPr lang="en-US" sz="3000" dirty="0" smtClean="0"/>
              <a:t>Quarterly rate changes for SHOP plans are allowed, but must be submitted to the DOI at least four months prior to the proposed effective date</a:t>
            </a:r>
          </a:p>
          <a:p>
            <a:pPr algn="just"/>
            <a:r>
              <a:rPr lang="en-US" sz="3400" dirty="0" smtClean="0"/>
              <a:t>Carriers must segregate funds:</a:t>
            </a:r>
            <a:endParaRPr lang="en-US" sz="3400" dirty="0"/>
          </a:p>
          <a:p>
            <a:pPr marL="457200" lvl="1" indent="0" algn="just">
              <a:buNone/>
            </a:pPr>
            <a:r>
              <a:rPr lang="en-US" dirty="0" smtClean="0"/>
              <a:t>- Allocable to APTC</a:t>
            </a:r>
            <a:endParaRPr lang="en-US" dirty="0"/>
          </a:p>
          <a:p>
            <a:pPr marL="457200" lvl="1" indent="0" algn="just">
              <a:buNone/>
            </a:pPr>
            <a:r>
              <a:rPr lang="en-US" dirty="0" smtClean="0"/>
              <a:t>- Allocable to individual</a:t>
            </a:r>
          </a:p>
          <a:p>
            <a:pPr lvl="2" algn="just">
              <a:buFontTx/>
              <a:buChar char="-"/>
            </a:pPr>
            <a:r>
              <a:rPr lang="en-US" dirty="0" smtClean="0"/>
              <a:t>Federal funds cannot be used for elective abortions</a:t>
            </a:r>
            <a:endParaRPr lang="en-US" dirty="0"/>
          </a:p>
        </p:txBody>
      </p:sp>
    </p:spTree>
    <p:extLst>
      <p:ext uri="{BB962C8B-B14F-4D97-AF65-F5344CB8AC3E}">
        <p14:creationId xmlns:p14="http://schemas.microsoft.com/office/powerpoint/2010/main" val="2814456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10972800" cy="838200"/>
          </a:xfrm>
        </p:spPr>
        <p:txBody>
          <a:bodyPr/>
          <a:lstStyle/>
          <a:p>
            <a:pPr algn="ctr"/>
            <a:r>
              <a:rPr lang="en-US" dirty="0" smtClean="0"/>
              <a:t>2017 SADP Certification</a:t>
            </a:r>
            <a:endParaRPr lang="en-US" dirty="0"/>
          </a:p>
        </p:txBody>
      </p:sp>
    </p:spTree>
    <p:extLst>
      <p:ext uri="{BB962C8B-B14F-4D97-AF65-F5344CB8AC3E}">
        <p14:creationId xmlns:p14="http://schemas.microsoft.com/office/powerpoint/2010/main" val="2464768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SADP Certification Process</a:t>
            </a:r>
            <a:endParaRPr lang="en-US" sz="3200" b="1" dirty="0"/>
          </a:p>
        </p:txBody>
      </p:sp>
      <p:sp>
        <p:nvSpPr>
          <p:cNvPr id="3" name="Content Placeholder 2"/>
          <p:cNvSpPr>
            <a:spLocks noGrp="1"/>
          </p:cNvSpPr>
          <p:nvPr>
            <p:ph idx="1"/>
          </p:nvPr>
        </p:nvSpPr>
        <p:spPr>
          <a:xfrm>
            <a:off x="609600" y="2209800"/>
            <a:ext cx="10972800" cy="4495800"/>
          </a:xfrm>
        </p:spPr>
        <p:txBody>
          <a:bodyPr>
            <a:normAutofit/>
          </a:bodyPr>
          <a:lstStyle/>
          <a:p>
            <a:pPr algn="just"/>
            <a:r>
              <a:rPr lang="en-US" dirty="0" smtClean="0"/>
              <a:t>SADP application in the form of a SERFF binder is required by 5/2 for plans on and off the Exchange</a:t>
            </a:r>
          </a:p>
          <a:p>
            <a:pPr algn="just"/>
            <a:r>
              <a:rPr lang="en-US" dirty="0" smtClean="0"/>
              <a:t>The binder should only contain validated plan management templates and the Plan ID Crosswalk Template </a:t>
            </a:r>
          </a:p>
          <a:p>
            <a:pPr algn="just"/>
            <a:r>
              <a:rPr lang="en-US" dirty="0" smtClean="0"/>
              <a:t>Carriers will not submit applications into HIOS</a:t>
            </a:r>
          </a:p>
          <a:p>
            <a:pPr algn="just"/>
            <a:r>
              <a:rPr lang="en-US" dirty="0" smtClean="0"/>
              <a:t>Attestations and other supporting documentation will be collected from on Exchange carriers following final data transfer to CMS in August </a:t>
            </a:r>
          </a:p>
          <a:p>
            <a:pPr algn="just"/>
            <a:r>
              <a:rPr lang="en-US" dirty="0" smtClean="0"/>
              <a:t>A SADP Issuer Agreement for the 2017 benefit year will need to be signed at the end of the certification process for plans on the Exchange </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10918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Certification Standards That Do Not Apply to SADPs</a:t>
            </a:r>
            <a:endParaRPr lang="en-US" sz="3200" b="1" dirty="0"/>
          </a:p>
        </p:txBody>
      </p:sp>
      <p:sp>
        <p:nvSpPr>
          <p:cNvPr id="3" name="Content Placeholder 2"/>
          <p:cNvSpPr>
            <a:spLocks noGrp="1"/>
          </p:cNvSpPr>
          <p:nvPr>
            <p:ph idx="1"/>
          </p:nvPr>
        </p:nvSpPr>
        <p:spPr>
          <a:xfrm>
            <a:off x="609600" y="2209800"/>
            <a:ext cx="10972800" cy="4495800"/>
          </a:xfrm>
        </p:spPr>
        <p:txBody>
          <a:bodyPr>
            <a:normAutofit/>
          </a:bodyPr>
          <a:lstStyle/>
          <a:p>
            <a:pPr algn="just"/>
            <a:r>
              <a:rPr lang="en-US" dirty="0" smtClean="0"/>
              <a:t>Accreditation</a:t>
            </a:r>
          </a:p>
          <a:p>
            <a:pPr algn="just"/>
            <a:r>
              <a:rPr lang="en-US" dirty="0" smtClean="0"/>
              <a:t>Cost-sharing Reduction Plan Variations</a:t>
            </a:r>
          </a:p>
          <a:p>
            <a:pPr algn="just"/>
            <a:r>
              <a:rPr lang="en-US" dirty="0" smtClean="0"/>
              <a:t>Unified Rate Review Template</a:t>
            </a:r>
          </a:p>
          <a:p>
            <a:pPr algn="just"/>
            <a:r>
              <a:rPr lang="en-US" dirty="0" smtClean="0"/>
              <a:t>Meaningful Difference</a:t>
            </a:r>
          </a:p>
          <a:p>
            <a:pPr algn="just"/>
            <a:r>
              <a:rPr lang="en-US" dirty="0" smtClean="0"/>
              <a:t>Patient Safety</a:t>
            </a:r>
          </a:p>
          <a:p>
            <a:pPr algn="just"/>
            <a:r>
              <a:rPr lang="en-US" dirty="0" smtClean="0"/>
              <a:t>Quality Reporting</a:t>
            </a:r>
          </a:p>
          <a:p>
            <a:pPr algn="just"/>
            <a:r>
              <a:rPr lang="en-US" dirty="0" smtClean="0"/>
              <a:t>Prescription Drugs</a:t>
            </a:r>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372583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SADP Timeline Key Dates</a:t>
            </a:r>
            <a:endParaRPr lang="en-US" sz="3200" b="1" dirty="0"/>
          </a:p>
        </p:txBody>
      </p:sp>
      <p:sp>
        <p:nvSpPr>
          <p:cNvPr id="3" name="Content Placeholder 2"/>
          <p:cNvSpPr>
            <a:spLocks noGrp="1"/>
          </p:cNvSpPr>
          <p:nvPr>
            <p:ph idx="1"/>
          </p:nvPr>
        </p:nvSpPr>
        <p:spPr>
          <a:xfrm>
            <a:off x="609600" y="1809750"/>
            <a:ext cx="10972800" cy="4895850"/>
          </a:xfrm>
        </p:spPr>
        <p:txBody>
          <a:bodyPr>
            <a:normAutofit fontScale="92500" lnSpcReduction="20000"/>
          </a:bodyPr>
          <a:lstStyle/>
          <a:p>
            <a:pPr algn="just"/>
            <a:r>
              <a:rPr lang="en-US" sz="3000" b="1" dirty="0"/>
              <a:t>5/2</a:t>
            </a:r>
            <a:r>
              <a:rPr lang="en-US" sz="3000" dirty="0"/>
              <a:t>     	All QHP rate, form and binder filings due in SERFF </a:t>
            </a:r>
          </a:p>
          <a:p>
            <a:pPr algn="just"/>
            <a:r>
              <a:rPr lang="en-US" sz="3000" b="1" dirty="0" smtClean="0"/>
              <a:t>5/4</a:t>
            </a:r>
            <a:r>
              <a:rPr lang="en-US" sz="3000" b="1" dirty="0"/>
              <a:t>		</a:t>
            </a:r>
            <a:r>
              <a:rPr lang="en-US" sz="3000" dirty="0"/>
              <a:t>1st SERFF data transfer to CMS</a:t>
            </a:r>
          </a:p>
          <a:p>
            <a:pPr algn="just"/>
            <a:r>
              <a:rPr lang="en-US" sz="3000" b="1" dirty="0"/>
              <a:t>5/20</a:t>
            </a:r>
            <a:r>
              <a:rPr lang="en-US" sz="3000" dirty="0"/>
              <a:t>      	Correction notices sent to carriers via SERFF</a:t>
            </a:r>
          </a:p>
          <a:p>
            <a:pPr algn="just"/>
            <a:r>
              <a:rPr lang="en-US" sz="3000" b="1" dirty="0"/>
              <a:t>6/1</a:t>
            </a:r>
            <a:r>
              <a:rPr lang="en-US" sz="3000" dirty="0"/>
              <a:t>		Revised data submitted to SERFF</a:t>
            </a:r>
          </a:p>
          <a:p>
            <a:pPr algn="just"/>
            <a:r>
              <a:rPr lang="en-US" sz="3000" b="1" dirty="0"/>
              <a:t>6/15</a:t>
            </a:r>
            <a:r>
              <a:rPr lang="en-US" sz="3000" dirty="0"/>
              <a:t>		Correction notices sent to carriers</a:t>
            </a:r>
          </a:p>
          <a:p>
            <a:pPr algn="just"/>
            <a:r>
              <a:rPr lang="en-US" sz="3000" b="1" dirty="0"/>
              <a:t>6/20</a:t>
            </a:r>
            <a:r>
              <a:rPr lang="en-US" sz="3000" dirty="0"/>
              <a:t> 	Revised data submitted to SERFF</a:t>
            </a:r>
          </a:p>
          <a:p>
            <a:pPr algn="just"/>
            <a:r>
              <a:rPr lang="en-US" sz="3000" b="1" dirty="0"/>
              <a:t>6/24	</a:t>
            </a:r>
            <a:r>
              <a:rPr lang="en-US" sz="3000" dirty="0"/>
              <a:t>	Second SERFF data transfer to CMS</a:t>
            </a:r>
          </a:p>
          <a:p>
            <a:pPr algn="just"/>
            <a:r>
              <a:rPr lang="en-US" sz="3000" b="1" dirty="0"/>
              <a:t>7/8</a:t>
            </a:r>
            <a:r>
              <a:rPr lang="en-US" sz="3000" dirty="0"/>
              <a:t>		Correction notices sent to carriers via SERFF</a:t>
            </a:r>
          </a:p>
          <a:p>
            <a:pPr algn="just"/>
            <a:r>
              <a:rPr lang="en-US" sz="3000" b="1" dirty="0"/>
              <a:t>8/12</a:t>
            </a:r>
            <a:r>
              <a:rPr lang="en-US" sz="3000" dirty="0"/>
              <a:t>        	Final date for carriers to resubmit data</a:t>
            </a:r>
          </a:p>
          <a:p>
            <a:pPr algn="just"/>
            <a:r>
              <a:rPr lang="en-US" sz="3000" b="1" dirty="0"/>
              <a:t>8/17		</a:t>
            </a:r>
            <a:r>
              <a:rPr lang="en-US" sz="3000" dirty="0"/>
              <a:t>Final data transfer from SERFF to CMS</a:t>
            </a:r>
          </a:p>
          <a:p>
            <a:pPr algn="just"/>
            <a:r>
              <a:rPr lang="en-US" sz="3000" b="1" dirty="0"/>
              <a:t>11/1</a:t>
            </a:r>
            <a:r>
              <a:rPr lang="en-US" sz="3000" dirty="0"/>
              <a:t>		Open enrollment</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084156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SADP Binders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lnSpcReduction="10000"/>
          </a:bodyPr>
          <a:lstStyle/>
          <a:p>
            <a:pPr marL="342900" lvl="0" indent="-342900" fontAlgn="base">
              <a:lnSpc>
                <a:spcPct val="100000"/>
              </a:lnSpc>
              <a:spcBef>
                <a:spcPct val="20000"/>
              </a:spcBef>
              <a:spcAft>
                <a:spcPct val="0"/>
              </a:spcAft>
              <a:buFontTx/>
              <a:buChar char="•"/>
            </a:pPr>
            <a:r>
              <a:rPr lang="en-US" sz="2200" kern="0" dirty="0">
                <a:solidFill>
                  <a:srgbClr val="000000"/>
                </a:solidFill>
              </a:rPr>
              <a:t>The following SERFF Plan Management Templates are required for certification, on and off the Exchange</a:t>
            </a:r>
            <a:r>
              <a:rPr lang="en-US" sz="2200" kern="0" dirty="0" smtClean="0">
                <a:solidFill>
                  <a:srgbClr val="000000"/>
                </a:solidFill>
              </a:rPr>
              <a:t>:</a:t>
            </a:r>
            <a:endParaRPr lang="en-US" sz="1800" kern="0" dirty="0">
              <a:solidFill>
                <a:srgbClr val="000000"/>
              </a:solidFill>
            </a:endParaRPr>
          </a:p>
          <a:p>
            <a:pPr marL="742950" lvl="1" indent="-285750" fontAlgn="base">
              <a:lnSpc>
                <a:spcPct val="100000"/>
              </a:lnSpc>
              <a:spcBef>
                <a:spcPct val="20000"/>
              </a:spcBef>
              <a:spcAft>
                <a:spcPct val="0"/>
              </a:spcAft>
              <a:buFontTx/>
              <a:buChar char="–"/>
            </a:pPr>
            <a:r>
              <a:rPr lang="en-US" sz="2000" kern="0" dirty="0" smtClean="0">
                <a:solidFill>
                  <a:srgbClr val="000000"/>
                </a:solidFill>
              </a:rPr>
              <a:t>Plans and Benefits </a:t>
            </a:r>
            <a:r>
              <a:rPr lang="en-US" sz="2000" kern="0" dirty="0">
                <a:solidFill>
                  <a:srgbClr val="000000"/>
                </a:solidFill>
              </a:rPr>
              <a:t>Template</a:t>
            </a:r>
          </a:p>
          <a:p>
            <a:pPr marL="742950" lvl="1" indent="-285750" fontAlgn="base">
              <a:lnSpc>
                <a:spcPct val="100000"/>
              </a:lnSpc>
              <a:spcBef>
                <a:spcPct val="20000"/>
              </a:spcBef>
              <a:spcAft>
                <a:spcPct val="0"/>
              </a:spcAft>
              <a:buFontTx/>
              <a:buChar char="–"/>
            </a:pPr>
            <a:r>
              <a:rPr lang="en-US" sz="2000" kern="0" dirty="0" smtClean="0">
                <a:solidFill>
                  <a:srgbClr val="000000"/>
                </a:solidFill>
              </a:rPr>
              <a:t>Rates Table </a:t>
            </a:r>
            <a:r>
              <a:rPr lang="en-US" sz="2000" kern="0" dirty="0">
                <a:solidFill>
                  <a:srgbClr val="000000"/>
                </a:solidFill>
              </a:rPr>
              <a:t>Template</a:t>
            </a:r>
          </a:p>
          <a:p>
            <a:pPr marL="742950" lvl="1" indent="-285750" fontAlgn="base">
              <a:lnSpc>
                <a:spcPct val="100000"/>
              </a:lnSpc>
              <a:spcBef>
                <a:spcPct val="20000"/>
              </a:spcBef>
              <a:spcAft>
                <a:spcPct val="0"/>
              </a:spcAft>
              <a:buFontTx/>
              <a:buChar char="–"/>
            </a:pPr>
            <a:r>
              <a:rPr lang="en-US" sz="2000" kern="0" dirty="0">
                <a:solidFill>
                  <a:srgbClr val="000000"/>
                </a:solidFill>
              </a:rPr>
              <a:t>Business </a:t>
            </a:r>
            <a:r>
              <a:rPr lang="en-US" sz="2000" kern="0" dirty="0" smtClean="0">
                <a:solidFill>
                  <a:srgbClr val="000000"/>
                </a:solidFill>
              </a:rPr>
              <a:t>Rules </a:t>
            </a:r>
            <a:r>
              <a:rPr lang="en-US" sz="2000" kern="0" dirty="0">
                <a:solidFill>
                  <a:srgbClr val="000000"/>
                </a:solidFill>
              </a:rPr>
              <a:t>Template</a:t>
            </a:r>
          </a:p>
          <a:p>
            <a:pPr marL="742950" lvl="1" indent="-285750" fontAlgn="base">
              <a:lnSpc>
                <a:spcPct val="100000"/>
              </a:lnSpc>
              <a:spcBef>
                <a:spcPct val="20000"/>
              </a:spcBef>
              <a:spcAft>
                <a:spcPct val="0"/>
              </a:spcAft>
              <a:buFontTx/>
              <a:buChar char="–"/>
            </a:pPr>
            <a:r>
              <a:rPr lang="en-US" sz="2000" kern="0" dirty="0">
                <a:solidFill>
                  <a:srgbClr val="000000"/>
                </a:solidFill>
              </a:rPr>
              <a:t>Service Area Template</a:t>
            </a:r>
          </a:p>
          <a:p>
            <a:pPr marL="742950" lvl="1" indent="-285750" fontAlgn="base">
              <a:lnSpc>
                <a:spcPct val="100000"/>
              </a:lnSpc>
              <a:spcBef>
                <a:spcPct val="20000"/>
              </a:spcBef>
              <a:spcAft>
                <a:spcPct val="0"/>
              </a:spcAft>
              <a:buFontTx/>
              <a:buChar char="–"/>
            </a:pPr>
            <a:r>
              <a:rPr lang="en-US" sz="2000" kern="0" dirty="0">
                <a:solidFill>
                  <a:srgbClr val="000000"/>
                </a:solidFill>
              </a:rPr>
              <a:t>Network Template</a:t>
            </a:r>
          </a:p>
          <a:p>
            <a:pPr marL="742950" lvl="1" indent="-285750" fontAlgn="base">
              <a:lnSpc>
                <a:spcPct val="100000"/>
              </a:lnSpc>
              <a:spcBef>
                <a:spcPct val="20000"/>
              </a:spcBef>
              <a:spcAft>
                <a:spcPct val="0"/>
              </a:spcAft>
              <a:buFontTx/>
              <a:buChar char="–"/>
            </a:pPr>
            <a:r>
              <a:rPr lang="en-US" sz="2000" kern="0" dirty="0" smtClean="0">
                <a:solidFill>
                  <a:srgbClr val="000000"/>
                </a:solidFill>
              </a:rPr>
              <a:t>ECP/Network Adequacy </a:t>
            </a:r>
            <a:r>
              <a:rPr lang="en-US" sz="2000" kern="0" dirty="0" smtClean="0">
                <a:solidFill>
                  <a:srgbClr val="000000"/>
                </a:solidFill>
              </a:rPr>
              <a:t>Template</a:t>
            </a:r>
            <a:endParaRPr lang="en-US" sz="2000" kern="0" dirty="0" smtClean="0">
              <a:solidFill>
                <a:srgbClr val="000000"/>
              </a:solidFill>
            </a:endParaRPr>
          </a:p>
          <a:p>
            <a:pPr marL="742950" lvl="1" indent="-285750" fontAlgn="base">
              <a:lnSpc>
                <a:spcPct val="100000"/>
              </a:lnSpc>
              <a:spcBef>
                <a:spcPct val="20000"/>
              </a:spcBef>
              <a:spcAft>
                <a:spcPct val="0"/>
              </a:spcAft>
              <a:buFontTx/>
              <a:buChar char="–"/>
            </a:pPr>
            <a:r>
              <a:rPr lang="en-US" sz="2000" kern="0" dirty="0" smtClean="0">
                <a:solidFill>
                  <a:srgbClr val="000000"/>
                </a:solidFill>
              </a:rPr>
              <a:t>Administrative Data Template (use 2016 version, add in supporting documents)</a:t>
            </a:r>
            <a:endParaRPr lang="en-US" sz="2000" kern="0" dirty="0">
              <a:solidFill>
                <a:srgbClr val="000000"/>
              </a:solidFill>
            </a:endParaRPr>
          </a:p>
          <a:p>
            <a:pPr marL="342900" lvl="0" indent="-342900" fontAlgn="base">
              <a:lnSpc>
                <a:spcPct val="100000"/>
              </a:lnSpc>
              <a:spcBef>
                <a:spcPct val="20000"/>
              </a:spcBef>
              <a:spcAft>
                <a:spcPct val="0"/>
              </a:spcAft>
              <a:buFontTx/>
              <a:buChar char="•"/>
            </a:pPr>
            <a:r>
              <a:rPr lang="en-US" sz="2200" kern="0" dirty="0" smtClean="0">
                <a:solidFill>
                  <a:srgbClr val="000000"/>
                </a:solidFill>
              </a:rPr>
              <a:t>All </a:t>
            </a:r>
            <a:r>
              <a:rPr lang="en-US" sz="2200" kern="0" dirty="0">
                <a:solidFill>
                  <a:srgbClr val="000000"/>
                </a:solidFill>
              </a:rPr>
              <a:t>templates must be validated and submitted within a SERFF Binder</a:t>
            </a:r>
          </a:p>
          <a:p>
            <a:pPr marL="342900" lvl="0" indent="-342900" fontAlgn="base">
              <a:lnSpc>
                <a:spcPct val="100000"/>
              </a:lnSpc>
              <a:spcBef>
                <a:spcPct val="20000"/>
              </a:spcBef>
              <a:spcAft>
                <a:spcPct val="0"/>
              </a:spcAft>
              <a:buFontTx/>
              <a:buChar char="•"/>
            </a:pPr>
            <a:r>
              <a:rPr lang="en-US" sz="2200" kern="0" dirty="0">
                <a:solidFill>
                  <a:srgbClr val="000000"/>
                </a:solidFill>
              </a:rPr>
              <a:t>Plan ID Crosswalk </a:t>
            </a:r>
            <a:r>
              <a:rPr lang="en-US" sz="2200" kern="0" dirty="0" smtClean="0">
                <a:solidFill>
                  <a:srgbClr val="000000"/>
                </a:solidFill>
              </a:rPr>
              <a:t>Template is required for on Exchange SADPs</a:t>
            </a:r>
          </a:p>
          <a:p>
            <a:pPr marL="342900" lvl="0" indent="-342900" fontAlgn="base">
              <a:lnSpc>
                <a:spcPct val="100000"/>
              </a:lnSpc>
              <a:spcBef>
                <a:spcPct val="20000"/>
              </a:spcBef>
              <a:spcAft>
                <a:spcPct val="0"/>
              </a:spcAft>
              <a:buFontTx/>
              <a:buChar char="•"/>
            </a:pPr>
            <a:r>
              <a:rPr lang="en-US" sz="2200" kern="0" dirty="0" smtClean="0">
                <a:solidFill>
                  <a:srgbClr val="000000"/>
                </a:solidFill>
              </a:rPr>
              <a:t>Attestations </a:t>
            </a:r>
            <a:r>
              <a:rPr lang="en-US" sz="2200" kern="0" dirty="0">
                <a:solidFill>
                  <a:srgbClr val="000000"/>
                </a:solidFill>
              </a:rPr>
              <a:t>and other supporting documents </a:t>
            </a:r>
            <a:r>
              <a:rPr lang="en-US" sz="2200" kern="0" dirty="0" smtClean="0">
                <a:solidFill>
                  <a:srgbClr val="000000"/>
                </a:solidFill>
              </a:rPr>
              <a:t>will </a:t>
            </a:r>
            <a:r>
              <a:rPr lang="en-US" sz="2200" kern="0" dirty="0">
                <a:solidFill>
                  <a:srgbClr val="000000"/>
                </a:solidFill>
              </a:rPr>
              <a:t>be </a:t>
            </a:r>
            <a:r>
              <a:rPr lang="en-US" sz="2200" kern="0" dirty="0" smtClean="0">
                <a:solidFill>
                  <a:srgbClr val="000000"/>
                </a:solidFill>
              </a:rPr>
              <a:t>collected at </a:t>
            </a:r>
            <a:r>
              <a:rPr lang="en-US" sz="2200" kern="0" dirty="0">
                <a:solidFill>
                  <a:srgbClr val="000000"/>
                </a:solidFill>
              </a:rPr>
              <a:t>a later date </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747686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Plans and Benefits 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Only the built-in broad benefit categories should be used </a:t>
            </a:r>
            <a:r>
              <a:rPr lang="en-US" sz="3000" b="1" kern="0" dirty="0">
                <a:solidFill>
                  <a:srgbClr val="000000"/>
                </a:solidFill>
              </a:rPr>
              <a:t>- No benefits may be added to a Benefits Package tab using the “Add Benefit” macro</a:t>
            </a:r>
            <a:endParaRPr lang="en-US" sz="3000" kern="0" dirty="0">
              <a:solidFill>
                <a:srgbClr val="000000"/>
              </a:solidFill>
            </a:endParaRPr>
          </a:p>
          <a:p>
            <a:pPr marL="342900" lvl="0" indent="-342900" fontAlgn="base">
              <a:lnSpc>
                <a:spcPct val="100000"/>
              </a:lnSpc>
              <a:spcBef>
                <a:spcPct val="20000"/>
              </a:spcBef>
              <a:spcAft>
                <a:spcPct val="0"/>
              </a:spcAft>
              <a:buFontTx/>
              <a:buChar char="•"/>
            </a:pPr>
            <a:r>
              <a:rPr lang="en-US" sz="3000" kern="0" dirty="0">
                <a:solidFill>
                  <a:srgbClr val="000000"/>
                </a:solidFill>
              </a:rPr>
              <a:t>After pressing the “Refresh EHB Data” button, the following benefit categories auto populate and must remain “Covered”:</a:t>
            </a:r>
          </a:p>
          <a:p>
            <a:pPr marL="742950" lvl="1" indent="-285750" fontAlgn="base">
              <a:lnSpc>
                <a:spcPct val="100000"/>
              </a:lnSpc>
              <a:spcBef>
                <a:spcPct val="20000"/>
              </a:spcBef>
              <a:spcAft>
                <a:spcPct val="0"/>
              </a:spcAft>
              <a:buFontTx/>
              <a:buChar char="–"/>
            </a:pPr>
            <a:r>
              <a:rPr lang="en-US" sz="2600" kern="0" dirty="0">
                <a:solidFill>
                  <a:srgbClr val="000000"/>
                </a:solidFill>
              </a:rPr>
              <a:t>Dental Check-Up for Children</a:t>
            </a:r>
          </a:p>
          <a:p>
            <a:pPr marL="742950" lvl="1" indent="-285750" fontAlgn="base">
              <a:lnSpc>
                <a:spcPct val="100000"/>
              </a:lnSpc>
              <a:spcBef>
                <a:spcPct val="20000"/>
              </a:spcBef>
              <a:spcAft>
                <a:spcPct val="0"/>
              </a:spcAft>
              <a:buFontTx/>
              <a:buChar char="–"/>
            </a:pPr>
            <a:r>
              <a:rPr lang="en-US" sz="2600" kern="0" dirty="0">
                <a:solidFill>
                  <a:srgbClr val="000000"/>
                </a:solidFill>
              </a:rPr>
              <a:t>Basic Dental Care – Child</a:t>
            </a:r>
          </a:p>
          <a:p>
            <a:pPr marL="742950" lvl="1" indent="-285750" fontAlgn="base">
              <a:lnSpc>
                <a:spcPct val="100000"/>
              </a:lnSpc>
              <a:spcBef>
                <a:spcPct val="20000"/>
              </a:spcBef>
              <a:spcAft>
                <a:spcPct val="0"/>
              </a:spcAft>
              <a:buFontTx/>
              <a:buChar char="–"/>
            </a:pPr>
            <a:r>
              <a:rPr lang="en-US" sz="2600" kern="0" dirty="0">
                <a:solidFill>
                  <a:srgbClr val="000000"/>
                </a:solidFill>
              </a:rPr>
              <a:t>Orthodontia – Child</a:t>
            </a:r>
          </a:p>
          <a:p>
            <a:pPr marL="742950" lvl="1" indent="-285750" fontAlgn="base">
              <a:lnSpc>
                <a:spcPct val="100000"/>
              </a:lnSpc>
              <a:spcBef>
                <a:spcPct val="20000"/>
              </a:spcBef>
              <a:spcAft>
                <a:spcPct val="0"/>
              </a:spcAft>
              <a:buFontTx/>
              <a:buChar char="–"/>
            </a:pPr>
            <a:r>
              <a:rPr lang="en-US" sz="2600" kern="0" dirty="0">
                <a:solidFill>
                  <a:srgbClr val="000000"/>
                </a:solidFill>
              </a:rPr>
              <a:t>Major Dental Care – Child</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449397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Plans and Benefits 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If adult benefits are included in the plans, the following benefits must be changed to “Covered” with an EHB Variance Reason of </a:t>
            </a:r>
            <a:r>
              <a:rPr lang="en-US" sz="3000" kern="0" dirty="0" smtClean="0">
                <a:solidFill>
                  <a:srgbClr val="000000"/>
                </a:solidFill>
              </a:rPr>
              <a:t>“Not </a:t>
            </a:r>
            <a:r>
              <a:rPr lang="en-US" sz="3000" kern="0" dirty="0">
                <a:solidFill>
                  <a:srgbClr val="000000"/>
                </a:solidFill>
              </a:rPr>
              <a:t>EHB</a:t>
            </a:r>
            <a:r>
              <a:rPr lang="en-US" sz="3000" kern="0" dirty="0" smtClean="0">
                <a:solidFill>
                  <a:srgbClr val="000000"/>
                </a:solidFill>
              </a:rPr>
              <a:t>” (was changed from Above EHB) </a:t>
            </a:r>
            <a:r>
              <a:rPr lang="en-US" sz="3000" kern="0" dirty="0">
                <a:solidFill>
                  <a:srgbClr val="000000"/>
                </a:solidFill>
              </a:rPr>
              <a:t>:</a:t>
            </a:r>
          </a:p>
          <a:p>
            <a:pPr marL="742950" lvl="1" indent="-285750" fontAlgn="base">
              <a:lnSpc>
                <a:spcPct val="100000"/>
              </a:lnSpc>
              <a:spcBef>
                <a:spcPct val="20000"/>
              </a:spcBef>
              <a:spcAft>
                <a:spcPct val="0"/>
              </a:spcAft>
              <a:buFontTx/>
              <a:buChar char="–"/>
            </a:pPr>
            <a:r>
              <a:rPr lang="en-US" sz="2600" kern="0" dirty="0">
                <a:solidFill>
                  <a:srgbClr val="000000"/>
                </a:solidFill>
              </a:rPr>
              <a:t>Routine Dental Services </a:t>
            </a:r>
            <a:r>
              <a:rPr lang="en-US" sz="2600" kern="0" dirty="0" smtClean="0">
                <a:solidFill>
                  <a:srgbClr val="000000"/>
                </a:solidFill>
              </a:rPr>
              <a:t>– Adult </a:t>
            </a:r>
            <a:endParaRPr lang="en-US" sz="2600" kern="0" dirty="0">
              <a:solidFill>
                <a:srgbClr val="000000"/>
              </a:solidFill>
            </a:endParaRPr>
          </a:p>
          <a:p>
            <a:pPr marL="742950" lvl="1" indent="-285750" fontAlgn="base">
              <a:lnSpc>
                <a:spcPct val="100000"/>
              </a:lnSpc>
              <a:spcBef>
                <a:spcPct val="20000"/>
              </a:spcBef>
              <a:spcAft>
                <a:spcPct val="0"/>
              </a:spcAft>
              <a:buFontTx/>
              <a:buChar char="–"/>
            </a:pPr>
            <a:r>
              <a:rPr lang="en-US" sz="2600" kern="0" dirty="0">
                <a:solidFill>
                  <a:srgbClr val="000000"/>
                </a:solidFill>
              </a:rPr>
              <a:t>Basic Dental Care – Adult </a:t>
            </a:r>
          </a:p>
          <a:p>
            <a:pPr marL="742950" lvl="1" indent="-285750" fontAlgn="base">
              <a:lnSpc>
                <a:spcPct val="100000"/>
              </a:lnSpc>
              <a:spcBef>
                <a:spcPct val="20000"/>
              </a:spcBef>
              <a:spcAft>
                <a:spcPct val="0"/>
              </a:spcAft>
              <a:buFontTx/>
              <a:buChar char="–"/>
            </a:pPr>
            <a:r>
              <a:rPr lang="en-US" sz="2600" kern="0" dirty="0">
                <a:solidFill>
                  <a:srgbClr val="000000"/>
                </a:solidFill>
              </a:rPr>
              <a:t>Orthodontia – Adult</a:t>
            </a:r>
          </a:p>
          <a:p>
            <a:pPr marL="742950" lvl="1" indent="-285750" fontAlgn="base">
              <a:lnSpc>
                <a:spcPct val="100000"/>
              </a:lnSpc>
              <a:spcBef>
                <a:spcPct val="20000"/>
              </a:spcBef>
              <a:spcAft>
                <a:spcPct val="0"/>
              </a:spcAft>
              <a:buFontTx/>
              <a:buChar char="–"/>
            </a:pPr>
            <a:r>
              <a:rPr lang="en-US" sz="2600" kern="0" dirty="0">
                <a:solidFill>
                  <a:srgbClr val="000000"/>
                </a:solidFill>
              </a:rPr>
              <a:t>Major Dental Care – Adult</a:t>
            </a:r>
          </a:p>
          <a:p>
            <a:pPr marL="342900" lvl="0" indent="-342900" fontAlgn="base">
              <a:lnSpc>
                <a:spcPct val="100000"/>
              </a:lnSpc>
              <a:spcBef>
                <a:spcPct val="20000"/>
              </a:spcBef>
              <a:spcAft>
                <a:spcPct val="0"/>
              </a:spcAft>
              <a:buFontTx/>
              <a:buChar char="•"/>
            </a:pPr>
            <a:r>
              <a:rPr lang="en-US" sz="3000" kern="0" dirty="0">
                <a:solidFill>
                  <a:srgbClr val="000000"/>
                </a:solidFill>
              </a:rPr>
              <a:t>Accidental Dental is included on the template but does not have to be covered</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449400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QHP Certification Process</a:t>
            </a:r>
            <a:endParaRPr lang="en-US" sz="3600" b="1" dirty="0"/>
          </a:p>
        </p:txBody>
      </p:sp>
      <p:sp>
        <p:nvSpPr>
          <p:cNvPr id="3" name="Content Placeholder 2"/>
          <p:cNvSpPr>
            <a:spLocks noGrp="1"/>
          </p:cNvSpPr>
          <p:nvPr>
            <p:ph idx="1"/>
          </p:nvPr>
        </p:nvSpPr>
        <p:spPr>
          <a:xfrm>
            <a:off x="609600" y="2209800"/>
            <a:ext cx="10972800" cy="4495800"/>
          </a:xfrm>
        </p:spPr>
        <p:txBody>
          <a:bodyPr>
            <a:normAutofit/>
          </a:bodyPr>
          <a:lstStyle/>
          <a:p>
            <a:pPr algn="just"/>
            <a:r>
              <a:rPr lang="en-US" dirty="0" smtClean="0"/>
              <a:t>QHP application in the form of a SERFF binder is required by 5/2</a:t>
            </a:r>
          </a:p>
          <a:p>
            <a:pPr marL="0" indent="0" algn="just">
              <a:buNone/>
            </a:pPr>
            <a:r>
              <a:rPr lang="en-US" dirty="0" smtClean="0"/>
              <a:t>  </a:t>
            </a:r>
            <a:r>
              <a:rPr lang="en-US" u="sng" dirty="0" smtClean="0"/>
              <a:t>(Incomplete/partial binders and templates will not be accepted per CMS)</a:t>
            </a:r>
          </a:p>
          <a:p>
            <a:pPr algn="just"/>
            <a:r>
              <a:rPr lang="en-US" dirty="0" smtClean="0"/>
              <a:t>URRT must be submitted in both HIOS and within SERFF as a supporting document</a:t>
            </a:r>
          </a:p>
          <a:p>
            <a:pPr algn="just"/>
            <a:r>
              <a:rPr lang="en-US" dirty="0" smtClean="0"/>
              <a:t>Attestations will be collected from carriers following final data transfer to CMS in August</a:t>
            </a:r>
          </a:p>
          <a:p>
            <a:pPr algn="just"/>
            <a:r>
              <a:rPr lang="en-US" dirty="0" smtClean="0"/>
              <a:t>A QHP Issuer Agreement for the 2017 benefit year will need to be signed at the end of the certification process </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9978865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Plans and Benefits 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Quantitative Limit on Service, Limit Quantity, Limit Unit, and Minimum Stay should be filled out according to the most typical/highest utilized benefit in each “Covered” benefit category</a:t>
            </a:r>
          </a:p>
          <a:p>
            <a:pPr marL="342900" lvl="0" indent="-342900" fontAlgn="base">
              <a:lnSpc>
                <a:spcPct val="100000"/>
              </a:lnSpc>
              <a:spcBef>
                <a:spcPct val="20000"/>
              </a:spcBef>
              <a:spcAft>
                <a:spcPct val="0"/>
              </a:spcAft>
              <a:buFontTx/>
              <a:buChar char="•"/>
            </a:pPr>
            <a:r>
              <a:rPr lang="en-US" sz="3000" kern="0" dirty="0">
                <a:solidFill>
                  <a:srgbClr val="000000"/>
                </a:solidFill>
              </a:rPr>
              <a:t>All other limits or details of the services provided should be described in the Benefit Explanation field</a:t>
            </a:r>
          </a:p>
          <a:p>
            <a:pPr marL="342900" lvl="0" indent="-342900" fontAlgn="base">
              <a:lnSpc>
                <a:spcPct val="100000"/>
              </a:lnSpc>
              <a:spcBef>
                <a:spcPct val="20000"/>
              </a:spcBef>
              <a:spcAft>
                <a:spcPct val="0"/>
              </a:spcAft>
              <a:buFontTx/>
              <a:buChar char="•"/>
            </a:pPr>
            <a:r>
              <a:rPr lang="en-US" sz="3000" kern="0" dirty="0">
                <a:solidFill>
                  <a:srgbClr val="000000"/>
                </a:solidFill>
              </a:rPr>
              <a:t>Consumers should be able to easily access this detail when viewing your Plan Brochure</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220137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984" y="1304544"/>
            <a:ext cx="6376416" cy="5462016"/>
          </a:xfrm>
        </p:spPr>
        <p:txBody>
          <a:bodyPr/>
          <a:lstStyle/>
          <a:p>
            <a:pPr algn="ctr"/>
            <a:r>
              <a:rPr lang="en-US" sz="2000" b="1" kern="0" dirty="0">
                <a:solidFill>
                  <a:srgbClr val="000000"/>
                </a:solidFill>
              </a:rPr>
              <a:t>Healthcare.gov</a:t>
            </a:r>
            <a:br>
              <a:rPr lang="en-US" sz="2000" b="1" kern="0" dirty="0">
                <a:solidFill>
                  <a:srgbClr val="000000"/>
                </a:solidFill>
              </a:rPr>
            </a:br>
            <a:endParaRPr lang="en-US" dirty="0"/>
          </a:p>
        </p:txBody>
      </p:sp>
      <p:pic>
        <p:nvPicPr>
          <p:cNvPr id="3"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297423" y="1828849"/>
            <a:ext cx="5906123" cy="490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192" y="1587699"/>
            <a:ext cx="5193792" cy="4247317"/>
          </a:xfrm>
          <a:prstGeom prst="rect">
            <a:avLst/>
          </a:prstGeom>
        </p:spPr>
        <p:txBody>
          <a:bodyPr wrap="square">
            <a:spAutoFit/>
          </a:bodyPr>
          <a:lstStyle/>
          <a:p>
            <a:endParaRPr lang="en-US" dirty="0"/>
          </a:p>
          <a:p>
            <a:pPr marL="285750" indent="-285750">
              <a:buFont typeface="Arial" pitchFamily="34" charset="0"/>
              <a:buChar char="•"/>
            </a:pPr>
            <a:endParaRPr lang="en-US" dirty="0"/>
          </a:p>
          <a:p>
            <a:pPr marL="285750" indent="-285750">
              <a:buFont typeface="Arial" pitchFamily="34" charset="0"/>
              <a:buChar char="•"/>
            </a:pPr>
            <a:endParaRPr lang="en-US" dirty="0"/>
          </a:p>
          <a:p>
            <a:pPr marL="285750" indent="-285750">
              <a:buFont typeface="Arial" pitchFamily="34" charset="0"/>
              <a:buChar char="•"/>
            </a:pPr>
            <a:r>
              <a:rPr lang="en-US" sz="2400" dirty="0"/>
              <a:t>The Plan Brochure URL is provided in the Plans &amp; Benefits Template and is required</a:t>
            </a:r>
          </a:p>
          <a:p>
            <a:pPr marL="285750" indent="-285750">
              <a:buFont typeface="Arial" pitchFamily="34" charset="0"/>
              <a:buChar char="•"/>
            </a:pPr>
            <a:r>
              <a:rPr lang="en-US" sz="2400" dirty="0"/>
              <a:t>The Provider Directory URL is provided in the Network ID Template and is required</a:t>
            </a:r>
          </a:p>
          <a:p>
            <a:pPr marL="285750" indent="-285750">
              <a:buFont typeface="Arial" pitchFamily="34" charset="0"/>
              <a:buChar char="•"/>
            </a:pPr>
            <a:r>
              <a:rPr lang="en-US" sz="2400" dirty="0"/>
              <a:t>URLs must be working </a:t>
            </a:r>
            <a:r>
              <a:rPr lang="en-US" sz="2400" dirty="0" smtClean="0"/>
              <a:t>by 8/15 and </a:t>
            </a:r>
            <a:r>
              <a:rPr lang="en-US" sz="2400" dirty="0"/>
              <a:t>should be direct links, not landing pages</a:t>
            </a:r>
          </a:p>
        </p:txBody>
      </p:sp>
    </p:spTree>
    <p:extLst>
      <p:ext uri="{BB962C8B-B14F-4D97-AF65-F5344CB8AC3E}">
        <p14:creationId xmlns:p14="http://schemas.microsoft.com/office/powerpoint/2010/main" val="6372650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EHB Allocation for Pediatric Dental</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200" kern="0" dirty="0">
                <a:solidFill>
                  <a:srgbClr val="000000"/>
                </a:solidFill>
              </a:rPr>
              <a:t>Portion of premium (dollar amount) that applies towards EHB </a:t>
            </a:r>
          </a:p>
          <a:p>
            <a:pPr marL="342900" lvl="0" indent="-342900" fontAlgn="base">
              <a:lnSpc>
                <a:spcPct val="100000"/>
              </a:lnSpc>
              <a:spcBef>
                <a:spcPct val="20000"/>
              </a:spcBef>
              <a:spcAft>
                <a:spcPct val="0"/>
              </a:spcAft>
              <a:buFontTx/>
              <a:buChar char="•"/>
            </a:pPr>
            <a:r>
              <a:rPr lang="en-US" sz="3200" kern="0" dirty="0">
                <a:solidFill>
                  <a:srgbClr val="000000"/>
                </a:solidFill>
              </a:rPr>
              <a:t>Statewide average should be represented in template</a:t>
            </a:r>
          </a:p>
          <a:p>
            <a:pPr marL="342900" lvl="0" indent="-342900" fontAlgn="base">
              <a:lnSpc>
                <a:spcPct val="100000"/>
              </a:lnSpc>
              <a:spcBef>
                <a:spcPct val="20000"/>
              </a:spcBef>
              <a:spcAft>
                <a:spcPct val="0"/>
              </a:spcAft>
              <a:buFontTx/>
              <a:buChar char="•"/>
            </a:pPr>
            <a:r>
              <a:rPr lang="en-US" sz="3200" kern="0" dirty="0">
                <a:solidFill>
                  <a:srgbClr val="000000"/>
                </a:solidFill>
              </a:rPr>
              <a:t>Cannot exceed premium for child-only plan</a:t>
            </a:r>
          </a:p>
          <a:p>
            <a:pPr marL="342900" lvl="0" indent="-342900" fontAlgn="base">
              <a:lnSpc>
                <a:spcPct val="100000"/>
              </a:lnSpc>
              <a:spcBef>
                <a:spcPct val="20000"/>
              </a:spcBef>
              <a:spcAft>
                <a:spcPct val="0"/>
              </a:spcAft>
              <a:buFontTx/>
              <a:buChar char="•"/>
            </a:pPr>
            <a:r>
              <a:rPr lang="en-US" sz="3200" kern="0" dirty="0" smtClean="0">
                <a:solidFill>
                  <a:srgbClr val="000000"/>
                </a:solidFill>
              </a:rPr>
              <a:t>Description of EHB Allocation form required </a:t>
            </a:r>
            <a:r>
              <a:rPr lang="en-US" sz="3200" kern="0" dirty="0">
                <a:solidFill>
                  <a:srgbClr val="000000"/>
                </a:solidFill>
              </a:rPr>
              <a:t>to be signed by </a:t>
            </a:r>
            <a:r>
              <a:rPr lang="en-US" sz="3200" kern="0" dirty="0" smtClean="0">
                <a:solidFill>
                  <a:srgbClr val="000000"/>
                </a:solidFill>
              </a:rPr>
              <a:t>an </a:t>
            </a:r>
            <a:r>
              <a:rPr lang="en-US" sz="3200" kern="0" dirty="0">
                <a:solidFill>
                  <a:srgbClr val="000000"/>
                </a:solidFill>
              </a:rPr>
              <a:t>actuary</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505294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Guaranteed vs. Estimated Rate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200" kern="0" dirty="0">
                <a:solidFill>
                  <a:srgbClr val="000000"/>
                </a:solidFill>
              </a:rPr>
              <a:t>Guaranteed – Carriers are bound to rates provided inside the </a:t>
            </a:r>
            <a:r>
              <a:rPr lang="en-US" sz="3200" kern="0" dirty="0" smtClean="0">
                <a:solidFill>
                  <a:srgbClr val="000000"/>
                </a:solidFill>
              </a:rPr>
              <a:t>Rates Table Template </a:t>
            </a:r>
            <a:r>
              <a:rPr lang="en-US" sz="3200" kern="0" dirty="0">
                <a:solidFill>
                  <a:srgbClr val="000000"/>
                </a:solidFill>
              </a:rPr>
              <a:t>and the rating rules provided in the Business Rules Template</a:t>
            </a:r>
          </a:p>
          <a:p>
            <a:pPr marL="342900" lvl="0" indent="-342900" fontAlgn="base">
              <a:lnSpc>
                <a:spcPct val="100000"/>
              </a:lnSpc>
              <a:spcBef>
                <a:spcPct val="20000"/>
              </a:spcBef>
              <a:spcAft>
                <a:spcPct val="0"/>
              </a:spcAft>
              <a:buFontTx/>
              <a:buChar char="•"/>
            </a:pPr>
            <a:r>
              <a:rPr lang="en-US" sz="3200" kern="0" dirty="0">
                <a:solidFill>
                  <a:srgbClr val="000000"/>
                </a:solidFill>
              </a:rPr>
              <a:t>Estimated – Consumers must contact carriers for final rate  </a:t>
            </a:r>
          </a:p>
          <a:p>
            <a:pPr marL="742950" lvl="1" indent="-285750" fontAlgn="base">
              <a:lnSpc>
                <a:spcPct val="100000"/>
              </a:lnSpc>
              <a:spcBef>
                <a:spcPct val="20000"/>
              </a:spcBef>
              <a:spcAft>
                <a:spcPct val="0"/>
              </a:spcAft>
              <a:buFontTx/>
              <a:buChar char="–"/>
            </a:pPr>
            <a:r>
              <a:rPr lang="en-US" sz="2800" kern="0" dirty="0">
                <a:solidFill>
                  <a:srgbClr val="000000"/>
                </a:solidFill>
              </a:rPr>
              <a:t>This will be indicated on Plan </a:t>
            </a:r>
            <a:r>
              <a:rPr lang="en-US" sz="2800" kern="0" dirty="0" smtClean="0">
                <a:solidFill>
                  <a:srgbClr val="000000"/>
                </a:solidFill>
              </a:rPr>
              <a:t>Compare</a:t>
            </a:r>
          </a:p>
          <a:p>
            <a:pPr marL="742950" lvl="1" indent="-285750" fontAlgn="base">
              <a:lnSpc>
                <a:spcPct val="100000"/>
              </a:lnSpc>
              <a:spcBef>
                <a:spcPct val="20000"/>
              </a:spcBef>
              <a:spcAft>
                <a:spcPct val="0"/>
              </a:spcAft>
              <a:buFontTx/>
              <a:buChar char="–"/>
            </a:pPr>
            <a:r>
              <a:rPr lang="en-US" sz="2800" kern="0" dirty="0" smtClean="0">
                <a:solidFill>
                  <a:srgbClr val="000000"/>
                </a:solidFill>
              </a:rPr>
              <a:t>Allows carriers to rate 19 and 20 year olds differently</a:t>
            </a:r>
            <a:endParaRPr lang="en-US" sz="2800" kern="0" dirty="0">
              <a:solidFill>
                <a:srgbClr val="000000"/>
              </a:solidFill>
            </a:endParaRPr>
          </a:p>
          <a:p>
            <a:pPr marL="342900" lvl="0" indent="-342900" fontAlgn="base">
              <a:lnSpc>
                <a:spcPct val="100000"/>
              </a:lnSpc>
              <a:spcBef>
                <a:spcPct val="20000"/>
              </a:spcBef>
              <a:spcAft>
                <a:spcPct val="0"/>
              </a:spcAft>
              <a:buFontTx/>
              <a:buChar char="•"/>
            </a:pPr>
            <a:r>
              <a:rPr lang="en-US" sz="3200" kern="0" dirty="0">
                <a:solidFill>
                  <a:srgbClr val="000000"/>
                </a:solidFill>
              </a:rPr>
              <a:t>SHOP rates must be “Guaranteed”</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703866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Rates Table 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200" kern="0" dirty="0">
                <a:solidFill>
                  <a:srgbClr val="000000"/>
                </a:solidFill>
              </a:rPr>
              <a:t>All SADPs in the individual and small group market must use individual age rating under the “Age” column</a:t>
            </a:r>
          </a:p>
          <a:p>
            <a:pPr marL="342900" lvl="0" indent="-342900" fontAlgn="base">
              <a:lnSpc>
                <a:spcPct val="100000"/>
              </a:lnSpc>
              <a:spcBef>
                <a:spcPct val="20000"/>
              </a:spcBef>
              <a:spcAft>
                <a:spcPct val="0"/>
              </a:spcAft>
              <a:buFontTx/>
              <a:buChar char="•"/>
            </a:pPr>
            <a:r>
              <a:rPr lang="en-US" sz="3200" kern="0" dirty="0">
                <a:solidFill>
                  <a:srgbClr val="000000"/>
                </a:solidFill>
              </a:rPr>
              <a:t>Selecting “Family Option” to enter family tier rates is not permitted</a:t>
            </a:r>
          </a:p>
          <a:p>
            <a:pPr marL="342900" lvl="0" indent="-342900" fontAlgn="base">
              <a:lnSpc>
                <a:spcPct val="100000"/>
              </a:lnSpc>
              <a:spcBef>
                <a:spcPct val="20000"/>
              </a:spcBef>
              <a:spcAft>
                <a:spcPct val="0"/>
              </a:spcAft>
              <a:buFontTx/>
              <a:buChar char="•"/>
            </a:pPr>
            <a:r>
              <a:rPr lang="en-US" sz="3200" kern="0" dirty="0">
                <a:solidFill>
                  <a:srgbClr val="000000"/>
                </a:solidFill>
              </a:rPr>
              <a:t>The rates for 19 and 20 year olds must be incorporated into the 0-20 age band</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1370829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Business Rules 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fontScale="92500"/>
          </a:bodyPr>
          <a:lstStyle/>
          <a:p>
            <a:pPr marL="342900" lvl="0" indent="-342900" fontAlgn="base">
              <a:lnSpc>
                <a:spcPct val="100000"/>
              </a:lnSpc>
              <a:spcBef>
                <a:spcPct val="20000"/>
              </a:spcBef>
              <a:spcAft>
                <a:spcPct val="0"/>
              </a:spcAft>
              <a:buFontTx/>
              <a:buChar char="•"/>
            </a:pPr>
            <a:r>
              <a:rPr lang="en-US" sz="3200" kern="0" dirty="0">
                <a:solidFill>
                  <a:srgbClr val="000000"/>
                </a:solidFill>
              </a:rPr>
              <a:t>Plans with “Estimated Rates” may adjust for rating factors not present in this template</a:t>
            </a:r>
          </a:p>
          <a:p>
            <a:pPr marL="342900" lvl="0" indent="-342900" fontAlgn="base">
              <a:lnSpc>
                <a:spcPct val="100000"/>
              </a:lnSpc>
              <a:spcBef>
                <a:spcPct val="20000"/>
              </a:spcBef>
              <a:spcAft>
                <a:spcPct val="0"/>
              </a:spcAft>
              <a:buFontTx/>
              <a:buChar char="•"/>
            </a:pPr>
            <a:r>
              <a:rPr lang="en-US" sz="3200" kern="0" dirty="0">
                <a:solidFill>
                  <a:srgbClr val="000000"/>
                </a:solidFill>
              </a:rPr>
              <a:t>Plans with “Estimated Rates” may increase the maximum number of children rated on a contract, or remove the maximum altogether</a:t>
            </a:r>
          </a:p>
          <a:p>
            <a:pPr marL="342900" lvl="0" indent="-342900" fontAlgn="base">
              <a:lnSpc>
                <a:spcPct val="100000"/>
              </a:lnSpc>
              <a:spcBef>
                <a:spcPct val="20000"/>
              </a:spcBef>
              <a:spcAft>
                <a:spcPct val="0"/>
              </a:spcAft>
              <a:buFontTx/>
              <a:buChar char="•"/>
            </a:pPr>
            <a:r>
              <a:rPr lang="en-US" sz="3200" kern="0" dirty="0">
                <a:solidFill>
                  <a:srgbClr val="000000"/>
                </a:solidFill>
              </a:rPr>
              <a:t>SHOP plans cannot exceed 3 </a:t>
            </a:r>
            <a:r>
              <a:rPr lang="en-US" sz="3200" kern="0" dirty="0" smtClean="0">
                <a:solidFill>
                  <a:srgbClr val="000000"/>
                </a:solidFill>
              </a:rPr>
              <a:t>dependents</a:t>
            </a:r>
          </a:p>
          <a:p>
            <a:pPr marL="342900" lvl="0" indent="-342900" fontAlgn="base">
              <a:lnSpc>
                <a:spcPct val="100000"/>
              </a:lnSpc>
              <a:spcBef>
                <a:spcPct val="20000"/>
              </a:spcBef>
              <a:spcAft>
                <a:spcPct val="0"/>
              </a:spcAft>
              <a:buFontTx/>
              <a:buChar char="•"/>
            </a:pPr>
            <a:r>
              <a:rPr lang="en-US" sz="3200" kern="0" dirty="0">
                <a:solidFill>
                  <a:srgbClr val="000000"/>
                </a:solidFill>
              </a:rPr>
              <a:t>Required minimum relationships between primary and </a:t>
            </a:r>
            <a:r>
              <a:rPr lang="en-US" sz="3200" kern="0" dirty="0" smtClean="0">
                <a:solidFill>
                  <a:srgbClr val="000000"/>
                </a:solidFill>
              </a:rPr>
              <a:t>dependent:</a:t>
            </a:r>
            <a:endParaRPr lang="en-US" sz="3200" kern="0" dirty="0">
              <a:solidFill>
                <a:srgbClr val="000000"/>
              </a:solidFill>
            </a:endParaRPr>
          </a:p>
          <a:p>
            <a:pPr marL="0" lvl="0" indent="0">
              <a:buNone/>
            </a:pPr>
            <a:r>
              <a:rPr lang="en-US" sz="3000" i="1" dirty="0" smtClean="0">
                <a:solidFill>
                  <a:prstClr val="black"/>
                </a:solidFill>
              </a:rPr>
              <a:t>Spouse</a:t>
            </a:r>
            <a:r>
              <a:rPr lang="en-US" sz="3000" i="1" dirty="0">
                <a:solidFill>
                  <a:prstClr val="black"/>
                </a:solidFill>
              </a:rPr>
              <a:t>, Adopted Child, Foster Child, Ward, Stepson or Stepdaughter, Self, Child, Life Partner, Other Relationship </a:t>
            </a:r>
            <a:endParaRPr lang="en-US" sz="3000" dirty="0">
              <a:solidFill>
                <a:prstClr val="black"/>
              </a:solidFill>
            </a:endParaRPr>
          </a:p>
          <a:p>
            <a:pPr marL="342900" lvl="0" indent="-342900" fontAlgn="base">
              <a:lnSpc>
                <a:spcPct val="100000"/>
              </a:lnSpc>
              <a:spcBef>
                <a:spcPct val="20000"/>
              </a:spcBef>
              <a:spcAft>
                <a:spcPct val="0"/>
              </a:spcAft>
              <a:buFontTx/>
              <a:buChar char="•"/>
            </a:pPr>
            <a:endParaRPr lang="en-US" sz="3200" kern="0" dirty="0" smtClean="0">
              <a:solidFill>
                <a:srgbClr val="000000"/>
              </a:solidFill>
              <a:latin typeface="Aria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5835963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SADPs on Exchange </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Silver State Health Insurance Exchange Board </a:t>
            </a:r>
            <a:r>
              <a:rPr lang="en-US" sz="3000" kern="0" dirty="0" smtClean="0">
                <a:solidFill>
                  <a:srgbClr val="000000"/>
                </a:solidFill>
              </a:rPr>
              <a:t>requires </a:t>
            </a:r>
            <a:r>
              <a:rPr lang="en-US" sz="3000" kern="0" dirty="0">
                <a:solidFill>
                  <a:srgbClr val="000000"/>
                </a:solidFill>
              </a:rPr>
              <a:t>purchase of pediatric dental for children </a:t>
            </a:r>
          </a:p>
          <a:p>
            <a:pPr marL="342900" lvl="0" indent="-342900" fontAlgn="base">
              <a:lnSpc>
                <a:spcPct val="100000"/>
              </a:lnSpc>
              <a:spcBef>
                <a:spcPct val="20000"/>
              </a:spcBef>
              <a:spcAft>
                <a:spcPct val="0"/>
              </a:spcAft>
              <a:buFontTx/>
              <a:buChar char="•"/>
            </a:pPr>
            <a:r>
              <a:rPr lang="en-US" sz="3000" kern="0" dirty="0">
                <a:solidFill>
                  <a:srgbClr val="000000"/>
                </a:solidFill>
              </a:rPr>
              <a:t>Pediatric dental will be an optional purchase for children on HealthCare.gov </a:t>
            </a:r>
          </a:p>
          <a:p>
            <a:pPr marL="342900" lvl="0" indent="-342900" fontAlgn="base">
              <a:lnSpc>
                <a:spcPct val="100000"/>
              </a:lnSpc>
              <a:spcBef>
                <a:spcPct val="20000"/>
              </a:spcBef>
              <a:spcAft>
                <a:spcPct val="0"/>
              </a:spcAft>
              <a:buFontTx/>
              <a:buChar char="•"/>
            </a:pPr>
            <a:r>
              <a:rPr lang="en-US" sz="3000" kern="0" dirty="0" smtClean="0">
                <a:solidFill>
                  <a:srgbClr val="000000"/>
                </a:solidFill>
              </a:rPr>
              <a:t>Employers may purchase stand-alone dental directly on the SHOP without purchasing a QHP </a:t>
            </a:r>
            <a:endParaRPr lang="en-US" sz="3000" kern="0" dirty="0">
              <a:solidFill>
                <a:srgbClr val="000000"/>
              </a:solidFill>
            </a:endParaRPr>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878103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a:latin typeface="+mn-lt"/>
              </a:rPr>
              <a:t>SADP Plan </a:t>
            </a:r>
            <a:r>
              <a:rPr lang="en-US" sz="3200" b="1" dirty="0" smtClean="0">
                <a:latin typeface="+mn-lt"/>
              </a:rPr>
              <a:t>Modification</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Stand-Alone Dental Plans are not subject to health benefit plan uniform modification rules</a:t>
            </a:r>
          </a:p>
          <a:p>
            <a:pPr marL="342900" lvl="0" indent="-342900" fontAlgn="base">
              <a:lnSpc>
                <a:spcPct val="100000"/>
              </a:lnSpc>
              <a:spcBef>
                <a:spcPct val="20000"/>
              </a:spcBef>
              <a:spcAft>
                <a:spcPct val="0"/>
              </a:spcAft>
              <a:buFontTx/>
              <a:buChar char="•"/>
            </a:pPr>
            <a:r>
              <a:rPr lang="en-US" sz="3000" kern="0" dirty="0">
                <a:solidFill>
                  <a:srgbClr val="000000"/>
                </a:solidFill>
              </a:rPr>
              <a:t>HIOS Plan IDs can remain the same as plan year </a:t>
            </a:r>
            <a:r>
              <a:rPr lang="en-US" sz="3000" kern="0" dirty="0" smtClean="0">
                <a:solidFill>
                  <a:srgbClr val="000000"/>
                </a:solidFill>
              </a:rPr>
              <a:t>2016, </a:t>
            </a:r>
            <a:r>
              <a:rPr lang="en-US" sz="3000" kern="0" dirty="0">
                <a:solidFill>
                  <a:srgbClr val="000000"/>
                </a:solidFill>
              </a:rPr>
              <a:t>even with changes in cost-share</a:t>
            </a:r>
          </a:p>
          <a:p>
            <a:pPr marL="342900" lvl="0" indent="-342900" fontAlgn="base">
              <a:lnSpc>
                <a:spcPct val="100000"/>
              </a:lnSpc>
              <a:spcBef>
                <a:spcPct val="20000"/>
              </a:spcBef>
              <a:spcAft>
                <a:spcPct val="0"/>
              </a:spcAft>
              <a:buFontTx/>
              <a:buChar char="•"/>
            </a:pPr>
            <a:r>
              <a:rPr lang="en-US" sz="3000" kern="0" dirty="0">
                <a:solidFill>
                  <a:srgbClr val="000000"/>
                </a:solidFill>
              </a:rPr>
              <a:t>Renewal with altered terms requires 60 day notice to policyholders</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0250969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kern="0" dirty="0">
                <a:solidFill>
                  <a:srgbClr val="000000"/>
                </a:solidFill>
                <a:latin typeface="+mn-lt"/>
              </a:rPr>
              <a:t>Annual Limits on Cost </a:t>
            </a:r>
            <a:r>
              <a:rPr lang="en-US" sz="3200" b="1" kern="0" dirty="0" smtClean="0">
                <a:solidFill>
                  <a:srgbClr val="000000"/>
                </a:solidFill>
                <a:latin typeface="+mn-lt"/>
              </a:rPr>
              <a:t>Sharing</a:t>
            </a:r>
            <a:endParaRPr lang="en-US" sz="3200" b="1" dirty="0">
              <a:latin typeface="+mn-lt"/>
            </a:endParaRPr>
          </a:p>
        </p:txBody>
      </p:sp>
      <p:sp>
        <p:nvSpPr>
          <p:cNvPr id="3" name="Content Placeholder 2"/>
          <p:cNvSpPr>
            <a:spLocks noGrp="1"/>
          </p:cNvSpPr>
          <p:nvPr>
            <p:ph idx="1"/>
          </p:nvPr>
        </p:nvSpPr>
        <p:spPr>
          <a:xfrm>
            <a:off x="609600" y="1657350"/>
            <a:ext cx="10972800" cy="5048250"/>
          </a:xfrm>
        </p:spPr>
        <p:txBody>
          <a:bodyPr>
            <a:normAutofit/>
          </a:bodyPr>
          <a:lstStyle/>
          <a:p>
            <a:pPr marL="342900" indent="-342900" fontAlgn="base">
              <a:lnSpc>
                <a:spcPct val="100000"/>
              </a:lnSpc>
              <a:spcBef>
                <a:spcPct val="20000"/>
              </a:spcBef>
              <a:spcAft>
                <a:spcPct val="0"/>
              </a:spcAft>
              <a:buFontTx/>
              <a:buChar char="•"/>
            </a:pPr>
            <a:r>
              <a:rPr lang="en-US" kern="0" dirty="0">
                <a:solidFill>
                  <a:srgbClr val="000000"/>
                </a:solidFill>
              </a:rPr>
              <a:t>Stand-alone dental plans must have a maximum out-of-pocket limit applicable to pediatric essential health benefits that is no greater than $350 for one child or $700 for two or more </a:t>
            </a:r>
            <a:r>
              <a:rPr lang="en-US" kern="0" dirty="0" smtClean="0">
                <a:solidFill>
                  <a:srgbClr val="000000"/>
                </a:solidFill>
              </a:rPr>
              <a:t>children</a:t>
            </a:r>
            <a:endParaRPr lang="en-US" dirty="0" smtClean="0"/>
          </a:p>
          <a:p>
            <a:pPr marL="342900" lvl="0" indent="-342900" fontAlgn="base">
              <a:lnSpc>
                <a:spcPct val="100000"/>
              </a:lnSpc>
              <a:spcBef>
                <a:spcPct val="20000"/>
              </a:spcBef>
              <a:spcAft>
                <a:spcPct val="0"/>
              </a:spcAft>
              <a:buFontTx/>
              <a:buChar char="•"/>
            </a:pPr>
            <a:r>
              <a:rPr lang="en-US" dirty="0" smtClean="0"/>
              <a:t>In </a:t>
            </a:r>
            <a:r>
              <a:rPr lang="en-US" dirty="0"/>
              <a:t>the 2017 Payment Notice Final Rule, </a:t>
            </a:r>
            <a:r>
              <a:rPr lang="en-US" dirty="0" smtClean="0"/>
              <a:t>it finalized </a:t>
            </a:r>
            <a:r>
              <a:rPr lang="en-US" dirty="0"/>
              <a:t>a new </a:t>
            </a:r>
            <a:r>
              <a:rPr lang="en-US" dirty="0" smtClean="0"/>
              <a:t>process </a:t>
            </a:r>
            <a:r>
              <a:rPr lang="en-US" dirty="0"/>
              <a:t>which the annual limitation on cost sharing for SADPs would be increased over time. Any increase in the annual limitation would be implemented on plans in years beginning </a:t>
            </a:r>
            <a:r>
              <a:rPr lang="en-US" b="1" i="1" dirty="0"/>
              <a:t>after</a:t>
            </a:r>
            <a:r>
              <a:rPr lang="en-US" dirty="0"/>
              <a:t> 2017. Any increase would be based upon the percentage increase in the Consumer Price Index (CPI) for dental services and be made in $25 increments for coverage of one child. </a:t>
            </a:r>
            <a:endParaRPr lang="en-US" dirty="0" smtClean="0"/>
          </a:p>
          <a:p>
            <a:pPr marL="342900" lvl="0" indent="-342900" fontAlgn="base">
              <a:lnSpc>
                <a:spcPct val="100000"/>
              </a:lnSpc>
              <a:spcBef>
                <a:spcPct val="20000"/>
              </a:spcBef>
              <a:spcAft>
                <a:spcPct val="0"/>
              </a:spcAft>
              <a:buFontTx/>
              <a:buChar char="•"/>
            </a:pPr>
            <a:r>
              <a:rPr lang="en-US" kern="0" dirty="0" smtClean="0">
                <a:solidFill>
                  <a:srgbClr val="000000"/>
                </a:solidFill>
              </a:rPr>
              <a:t>Only </a:t>
            </a:r>
            <a:r>
              <a:rPr lang="en-US" kern="0" dirty="0">
                <a:solidFill>
                  <a:srgbClr val="000000"/>
                </a:solidFill>
              </a:rPr>
              <a:t>pediatric dental essential health benefits are subject to EHB rules, including meeting AV and out-of-pocket limit requirements</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5754647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Pediatric Dental Essential </a:t>
            </a:r>
            <a:r>
              <a:rPr lang="en-US" sz="3200" b="1" dirty="0">
                <a:latin typeface="+mn-lt"/>
              </a:rPr>
              <a:t>Health </a:t>
            </a:r>
            <a:r>
              <a:rPr lang="en-US" sz="3200" b="1" dirty="0" smtClean="0">
                <a:latin typeface="+mn-lt"/>
              </a:rPr>
              <a:t>Benefits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2400" kern="0" dirty="0">
                <a:solidFill>
                  <a:srgbClr val="000000"/>
                </a:solidFill>
              </a:rPr>
              <a:t>All pediatric dental benefits within Nevada Check-Up as of March 31, 2012 must be covered.</a:t>
            </a:r>
          </a:p>
          <a:p>
            <a:pPr marL="342900" lvl="0" indent="-342900" fontAlgn="base">
              <a:lnSpc>
                <a:spcPct val="100000"/>
              </a:lnSpc>
              <a:spcBef>
                <a:spcPct val="20000"/>
              </a:spcBef>
              <a:spcAft>
                <a:spcPct val="0"/>
              </a:spcAft>
              <a:buFontTx/>
              <a:buChar char="•"/>
            </a:pPr>
            <a:r>
              <a:rPr lang="en-US" sz="2400" kern="0" dirty="0">
                <a:solidFill>
                  <a:srgbClr val="000000"/>
                </a:solidFill>
              </a:rPr>
              <a:t>Benefits cannot have limitations which are more restrictive.</a:t>
            </a:r>
          </a:p>
          <a:p>
            <a:pPr marL="342900" lvl="0" indent="-342900" fontAlgn="base">
              <a:lnSpc>
                <a:spcPct val="100000"/>
              </a:lnSpc>
              <a:spcBef>
                <a:spcPct val="20000"/>
              </a:spcBef>
              <a:spcAft>
                <a:spcPct val="0"/>
              </a:spcAft>
              <a:buFontTx/>
              <a:buChar char="•"/>
            </a:pPr>
            <a:r>
              <a:rPr lang="en-US" sz="2400" kern="0" dirty="0">
                <a:solidFill>
                  <a:srgbClr val="000000"/>
                </a:solidFill>
              </a:rPr>
              <a:t>Nevada Check-Up guidelines can be found at</a:t>
            </a:r>
            <a:r>
              <a:rPr lang="en-US" sz="2400" kern="0" dirty="0" smtClean="0">
                <a:solidFill>
                  <a:srgbClr val="000000"/>
                </a:solidFill>
              </a:rPr>
              <a:t>:</a:t>
            </a:r>
          </a:p>
          <a:p>
            <a:pPr marL="800100" lvl="1" indent="-342900" fontAlgn="base">
              <a:lnSpc>
                <a:spcPct val="100000"/>
              </a:lnSpc>
              <a:spcBef>
                <a:spcPct val="20000"/>
              </a:spcBef>
              <a:spcAft>
                <a:spcPct val="0"/>
              </a:spcAft>
              <a:buFontTx/>
              <a:buChar char="•"/>
            </a:pPr>
            <a:r>
              <a:rPr lang="en-US" sz="2000" kern="0" dirty="0">
                <a:solidFill>
                  <a:srgbClr val="000000"/>
                </a:solidFill>
                <a:hlinkClick r:id="rId2"/>
              </a:rPr>
              <a:t>http://doi.nv.gov/uploadedFiles/doinvgov/_</a:t>
            </a:r>
            <a:r>
              <a:rPr lang="en-US" sz="2000" kern="0" dirty="0" smtClean="0">
                <a:solidFill>
                  <a:srgbClr val="000000"/>
                </a:solidFill>
                <a:hlinkClick r:id="rId2"/>
              </a:rPr>
              <a:t>public-documents/Healthcare-Reform/NV_CheckUp_Dental.pdf</a:t>
            </a:r>
            <a:r>
              <a:rPr lang="en-US" sz="2000" kern="0" dirty="0" smtClean="0">
                <a:solidFill>
                  <a:srgbClr val="000000"/>
                </a:solidFill>
              </a:rPr>
              <a:t> </a:t>
            </a:r>
            <a:endParaRPr lang="en-US" sz="2000" kern="0" dirty="0">
              <a:solidFill>
                <a:srgbClr val="000000"/>
              </a:solidFil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836643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QHP Timeline Key Dates</a:t>
            </a:r>
            <a:endParaRPr lang="en-US" sz="3600" b="1" dirty="0"/>
          </a:p>
        </p:txBody>
      </p:sp>
      <p:sp>
        <p:nvSpPr>
          <p:cNvPr id="3" name="Content Placeholder 2"/>
          <p:cNvSpPr>
            <a:spLocks noGrp="1"/>
          </p:cNvSpPr>
          <p:nvPr>
            <p:ph idx="1"/>
          </p:nvPr>
        </p:nvSpPr>
        <p:spPr>
          <a:xfrm>
            <a:off x="609600" y="1783080"/>
            <a:ext cx="10972800" cy="4922520"/>
          </a:xfrm>
        </p:spPr>
        <p:txBody>
          <a:bodyPr>
            <a:normAutofit fontScale="92500" lnSpcReduction="20000"/>
          </a:bodyPr>
          <a:lstStyle/>
          <a:p>
            <a:pPr algn="just"/>
            <a:r>
              <a:rPr lang="en-US" sz="3000" b="1" dirty="0" smtClean="0"/>
              <a:t>5/2</a:t>
            </a:r>
            <a:r>
              <a:rPr lang="en-US" sz="3000" dirty="0" smtClean="0"/>
              <a:t>     	All QHP rate, form and binder filings due in SERFF </a:t>
            </a:r>
          </a:p>
          <a:p>
            <a:pPr algn="just"/>
            <a:r>
              <a:rPr lang="en-US" sz="3000" b="1" dirty="0" smtClean="0"/>
              <a:t>5/4		</a:t>
            </a:r>
            <a:r>
              <a:rPr lang="en-US" sz="3000" dirty="0" smtClean="0"/>
              <a:t>1st </a:t>
            </a:r>
            <a:r>
              <a:rPr lang="en-US" sz="3000" dirty="0"/>
              <a:t>SERFF </a:t>
            </a:r>
            <a:r>
              <a:rPr lang="en-US" sz="3000" dirty="0" smtClean="0"/>
              <a:t>data transfer to CMS</a:t>
            </a:r>
          </a:p>
          <a:p>
            <a:pPr algn="just"/>
            <a:r>
              <a:rPr lang="en-US" sz="3000" b="1" dirty="0" smtClean="0"/>
              <a:t>5/20</a:t>
            </a:r>
            <a:r>
              <a:rPr lang="en-US" sz="3000" dirty="0" smtClean="0"/>
              <a:t>      	Correction notices sent to carriers via SERFF</a:t>
            </a:r>
          </a:p>
          <a:p>
            <a:pPr algn="just"/>
            <a:r>
              <a:rPr lang="en-US" sz="3000" b="1" dirty="0" smtClean="0"/>
              <a:t>6/1</a:t>
            </a:r>
            <a:r>
              <a:rPr lang="en-US" sz="3000" dirty="0" smtClean="0"/>
              <a:t>		Revised data submitted to SERFF</a:t>
            </a:r>
          </a:p>
          <a:p>
            <a:pPr algn="just"/>
            <a:r>
              <a:rPr lang="en-US" sz="3000" b="1" dirty="0" smtClean="0"/>
              <a:t>6/15</a:t>
            </a:r>
            <a:r>
              <a:rPr lang="en-US" sz="3000" dirty="0" smtClean="0"/>
              <a:t>		Correction notices sent to carriers</a:t>
            </a:r>
          </a:p>
          <a:p>
            <a:pPr algn="just"/>
            <a:r>
              <a:rPr lang="en-US" sz="3000" b="1" dirty="0" smtClean="0"/>
              <a:t>6/20</a:t>
            </a:r>
            <a:r>
              <a:rPr lang="en-US" sz="3000" dirty="0" smtClean="0"/>
              <a:t> 	Revised data submitted to SERFF</a:t>
            </a:r>
          </a:p>
          <a:p>
            <a:pPr algn="just"/>
            <a:r>
              <a:rPr lang="en-US" sz="3000" b="1" dirty="0" smtClean="0"/>
              <a:t>6/24	</a:t>
            </a:r>
            <a:r>
              <a:rPr lang="en-US" sz="3000" dirty="0"/>
              <a:t>	</a:t>
            </a:r>
            <a:r>
              <a:rPr lang="en-US" sz="3000" dirty="0" smtClean="0"/>
              <a:t>Second SERFF data transfer to CMS</a:t>
            </a:r>
          </a:p>
          <a:p>
            <a:pPr algn="just"/>
            <a:r>
              <a:rPr lang="en-US" sz="3000" b="1" dirty="0" smtClean="0"/>
              <a:t>7/8</a:t>
            </a:r>
            <a:r>
              <a:rPr lang="en-US" sz="3000" dirty="0" smtClean="0"/>
              <a:t>		Correction notices sent to carriers via SERFF</a:t>
            </a:r>
          </a:p>
          <a:p>
            <a:pPr algn="just"/>
            <a:r>
              <a:rPr lang="en-US" sz="3000" b="1" dirty="0" smtClean="0"/>
              <a:t>8/12</a:t>
            </a:r>
            <a:r>
              <a:rPr lang="en-US" sz="3000" dirty="0" smtClean="0"/>
              <a:t>        	Final date for carriers to resubmit data</a:t>
            </a:r>
          </a:p>
          <a:p>
            <a:pPr algn="just"/>
            <a:r>
              <a:rPr lang="en-US" sz="3000" b="1" dirty="0" smtClean="0"/>
              <a:t>8/17		</a:t>
            </a:r>
            <a:r>
              <a:rPr lang="en-US" sz="3000" dirty="0" smtClean="0"/>
              <a:t>Final data transfer from SERFF to CMS</a:t>
            </a:r>
          </a:p>
          <a:p>
            <a:pPr algn="just"/>
            <a:r>
              <a:rPr lang="en-US" sz="3000" b="1" dirty="0" smtClean="0"/>
              <a:t>11/1</a:t>
            </a:r>
            <a:r>
              <a:rPr lang="en-US" sz="3000" dirty="0"/>
              <a:t>	</a:t>
            </a:r>
            <a:r>
              <a:rPr lang="en-US" sz="3000" dirty="0" smtClean="0"/>
              <a:t>	Open enrollment</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2019288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a:latin typeface="+mn-lt"/>
              </a:rPr>
              <a:t>Benefit Waiting </a:t>
            </a:r>
            <a:r>
              <a:rPr lang="en-US" sz="3200" b="1" dirty="0" smtClean="0">
                <a:latin typeface="+mn-lt"/>
              </a:rPr>
              <a:t>Periods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fontScale="92500" lnSpcReduction="20000"/>
          </a:bodyPr>
          <a:lstStyle/>
          <a:p>
            <a:pPr marL="342900" lvl="0" indent="-342900" fontAlgn="base">
              <a:lnSpc>
                <a:spcPct val="100000"/>
              </a:lnSpc>
              <a:spcBef>
                <a:spcPct val="20000"/>
              </a:spcBef>
              <a:spcAft>
                <a:spcPct val="0"/>
              </a:spcAft>
              <a:buFontTx/>
              <a:buChar char="•"/>
            </a:pPr>
            <a:r>
              <a:rPr lang="en-US" sz="3200" kern="0" dirty="0">
                <a:solidFill>
                  <a:srgbClr val="000000"/>
                </a:solidFill>
              </a:rPr>
              <a:t>Waiting periods are generally not allowed for essential health benefits </a:t>
            </a:r>
            <a:endParaRPr lang="en-US" sz="3200" kern="0" dirty="0" smtClean="0">
              <a:solidFill>
                <a:srgbClr val="000000"/>
              </a:solidFill>
            </a:endParaRPr>
          </a:p>
          <a:p>
            <a:pPr marL="342900" lvl="0" indent="-342900" fontAlgn="base">
              <a:lnSpc>
                <a:spcPct val="100000"/>
              </a:lnSpc>
              <a:spcBef>
                <a:spcPct val="20000"/>
              </a:spcBef>
              <a:spcAft>
                <a:spcPct val="0"/>
              </a:spcAft>
              <a:buFontTx/>
              <a:buChar char="•"/>
            </a:pPr>
            <a:r>
              <a:rPr lang="en-US" sz="3200" kern="0" dirty="0" smtClean="0">
                <a:solidFill>
                  <a:srgbClr val="000000"/>
                </a:solidFill>
              </a:rPr>
              <a:t>Carriers </a:t>
            </a:r>
            <a:r>
              <a:rPr lang="en-US" sz="3200" kern="0" dirty="0">
                <a:solidFill>
                  <a:srgbClr val="000000"/>
                </a:solidFill>
              </a:rPr>
              <a:t>may require a reasonable waiting period for pediatric orthodontia</a:t>
            </a:r>
          </a:p>
          <a:p>
            <a:pPr marL="342900" lvl="0" indent="-342900" fontAlgn="base">
              <a:lnSpc>
                <a:spcPct val="100000"/>
              </a:lnSpc>
              <a:spcBef>
                <a:spcPct val="20000"/>
              </a:spcBef>
              <a:spcAft>
                <a:spcPct val="0"/>
              </a:spcAft>
              <a:buFontTx/>
              <a:buChar char="•"/>
            </a:pPr>
            <a:r>
              <a:rPr lang="en-US" sz="3200" kern="0" dirty="0" smtClean="0">
                <a:solidFill>
                  <a:srgbClr val="000000"/>
                </a:solidFill>
              </a:rPr>
              <a:t>Pediatric </a:t>
            </a:r>
            <a:r>
              <a:rPr lang="en-US" sz="3200" kern="0" dirty="0">
                <a:solidFill>
                  <a:srgbClr val="000000"/>
                </a:solidFill>
              </a:rPr>
              <a:t>orthodontia waiting periods in excess of 12 </a:t>
            </a:r>
            <a:r>
              <a:rPr lang="en-US" sz="3200" kern="0" dirty="0" smtClean="0">
                <a:solidFill>
                  <a:srgbClr val="000000"/>
                </a:solidFill>
              </a:rPr>
              <a:t>months will not be approved</a:t>
            </a:r>
          </a:p>
          <a:p>
            <a:pPr marL="342900" lvl="0" indent="-342900" fontAlgn="base">
              <a:lnSpc>
                <a:spcPct val="100000"/>
              </a:lnSpc>
              <a:spcBef>
                <a:spcPct val="20000"/>
              </a:spcBef>
              <a:spcAft>
                <a:spcPct val="0"/>
              </a:spcAft>
              <a:buFontTx/>
              <a:buChar char="•"/>
            </a:pPr>
            <a:r>
              <a:rPr lang="en-US" sz="3200" kern="0" dirty="0" smtClean="0">
                <a:solidFill>
                  <a:srgbClr val="000000"/>
                </a:solidFill>
              </a:rPr>
              <a:t>Carriers </a:t>
            </a:r>
            <a:r>
              <a:rPr lang="en-US" sz="3200" kern="0" dirty="0">
                <a:solidFill>
                  <a:srgbClr val="000000"/>
                </a:solidFill>
              </a:rPr>
              <a:t>with </a:t>
            </a:r>
            <a:r>
              <a:rPr lang="en-US" sz="3200" kern="0" dirty="0" smtClean="0">
                <a:solidFill>
                  <a:srgbClr val="000000"/>
                </a:solidFill>
              </a:rPr>
              <a:t>pediatric </a:t>
            </a:r>
            <a:r>
              <a:rPr lang="en-US" sz="3200" kern="0" dirty="0">
                <a:solidFill>
                  <a:srgbClr val="000000"/>
                </a:solidFill>
              </a:rPr>
              <a:t>orthodontia waiting </a:t>
            </a:r>
            <a:r>
              <a:rPr lang="en-US" sz="3200" kern="0" dirty="0" smtClean="0">
                <a:solidFill>
                  <a:srgbClr val="000000"/>
                </a:solidFill>
              </a:rPr>
              <a:t>periods must prominently display disclosure language on page 1 of the schedule of benefits and, for on Exchange plans, include similar language within the Benefit Explanation field of the Plans and Benefits Template</a:t>
            </a:r>
            <a:endParaRPr lang="en-US" sz="3200" kern="0" dirty="0">
              <a:solidFill>
                <a:srgbClr val="000000"/>
              </a:solidFil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541153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Non-discrimination</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200" kern="0" dirty="0">
                <a:solidFill>
                  <a:srgbClr val="000000"/>
                </a:solidFill>
              </a:rPr>
              <a:t>SADPs may not employ market practices or benefit designs that will have the effect of discouraging the enrollment of individuals with significant health needs.</a:t>
            </a:r>
          </a:p>
          <a:p>
            <a:pPr marL="342900" lvl="0" indent="-342900" fontAlgn="base">
              <a:lnSpc>
                <a:spcPct val="100000"/>
              </a:lnSpc>
              <a:spcBef>
                <a:spcPct val="20000"/>
              </a:spcBef>
              <a:spcAft>
                <a:spcPct val="0"/>
              </a:spcAft>
              <a:buFontTx/>
              <a:buChar char="•"/>
            </a:pPr>
            <a:r>
              <a:rPr lang="en-US" sz="3200" b="1" kern="0" dirty="0" smtClean="0">
                <a:solidFill>
                  <a:srgbClr val="000000"/>
                </a:solidFill>
              </a:rPr>
              <a:t>Type </a:t>
            </a:r>
            <a:r>
              <a:rPr lang="en-US" sz="3200" b="1" kern="0" dirty="0">
                <a:solidFill>
                  <a:srgbClr val="000000"/>
                </a:solidFill>
              </a:rPr>
              <a:t>I services </a:t>
            </a:r>
            <a:r>
              <a:rPr lang="en-US" sz="3200" b="1" kern="0" dirty="0" smtClean="0">
                <a:solidFill>
                  <a:srgbClr val="000000"/>
                </a:solidFill>
              </a:rPr>
              <a:t>can only be subject to the deductible for the low AV plan.</a:t>
            </a:r>
            <a:endParaRPr lang="en-US" sz="3200" b="1" kern="0" dirty="0">
              <a:solidFill>
                <a:srgbClr val="000000"/>
              </a:solidFil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0160674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Rates</a:t>
            </a:r>
            <a:endParaRPr lang="en-US" sz="3200" b="1" dirty="0">
              <a:latin typeface="+mn-lt"/>
            </a:endParaRPr>
          </a:p>
        </p:txBody>
      </p:sp>
      <p:sp>
        <p:nvSpPr>
          <p:cNvPr id="3" name="Content Placeholder 2"/>
          <p:cNvSpPr>
            <a:spLocks noGrp="1"/>
          </p:cNvSpPr>
          <p:nvPr>
            <p:ph idx="1"/>
          </p:nvPr>
        </p:nvSpPr>
        <p:spPr>
          <a:xfrm>
            <a:off x="609600" y="1895475"/>
            <a:ext cx="10972800" cy="4810125"/>
          </a:xfrm>
        </p:spPr>
        <p:txBody>
          <a:bodyPr>
            <a:normAutofit/>
          </a:bodyPr>
          <a:lstStyle/>
          <a:p>
            <a:pPr marL="342900" lvl="0" indent="-342900" fontAlgn="base">
              <a:lnSpc>
                <a:spcPct val="100000"/>
              </a:lnSpc>
              <a:spcBef>
                <a:spcPct val="20000"/>
              </a:spcBef>
              <a:spcAft>
                <a:spcPct val="0"/>
              </a:spcAft>
              <a:buFontTx/>
              <a:buChar char="•"/>
            </a:pPr>
            <a:r>
              <a:rPr lang="en-US" sz="2400" kern="0" dirty="0">
                <a:solidFill>
                  <a:srgbClr val="000000"/>
                </a:solidFill>
              </a:rPr>
              <a:t>Rates must not be excessive, inadequate or unfairly </a:t>
            </a:r>
            <a:r>
              <a:rPr lang="en-US" sz="2400" kern="0" dirty="0" smtClean="0">
                <a:solidFill>
                  <a:srgbClr val="000000"/>
                </a:solidFill>
              </a:rPr>
              <a:t>discriminatory</a:t>
            </a:r>
            <a:endParaRPr lang="en-US" sz="2400" kern="0" dirty="0">
              <a:solidFill>
                <a:srgbClr val="000000"/>
              </a:solidFill>
            </a:endParaRPr>
          </a:p>
          <a:p>
            <a:pPr marL="342900" lvl="0" indent="-342900" fontAlgn="base">
              <a:lnSpc>
                <a:spcPct val="100000"/>
              </a:lnSpc>
              <a:spcBef>
                <a:spcPct val="20000"/>
              </a:spcBef>
              <a:spcAft>
                <a:spcPct val="0"/>
              </a:spcAft>
              <a:buFontTx/>
              <a:buChar char="•"/>
            </a:pPr>
            <a:r>
              <a:rPr lang="en-US" sz="2400" kern="0" dirty="0">
                <a:solidFill>
                  <a:srgbClr val="000000"/>
                </a:solidFill>
              </a:rPr>
              <a:t>Rates are inadequate if they are clearly insufficient, together with the income from investments attributable to them, to sustain projected losses and expenses in the class of business to which they </a:t>
            </a:r>
            <a:r>
              <a:rPr lang="en-US" sz="2400" kern="0" dirty="0" smtClean="0">
                <a:solidFill>
                  <a:srgbClr val="000000"/>
                </a:solidFill>
              </a:rPr>
              <a:t>apply</a:t>
            </a:r>
            <a:endParaRPr lang="en-US" sz="2400" kern="0" dirty="0">
              <a:solidFill>
                <a:srgbClr val="000000"/>
              </a:solidFill>
            </a:endParaRPr>
          </a:p>
          <a:p>
            <a:pPr marL="342900" lvl="0" indent="-342900" fontAlgn="base">
              <a:lnSpc>
                <a:spcPct val="100000"/>
              </a:lnSpc>
              <a:spcBef>
                <a:spcPct val="20000"/>
              </a:spcBef>
              <a:spcAft>
                <a:spcPct val="0"/>
              </a:spcAft>
              <a:buFontTx/>
              <a:buChar char="•"/>
            </a:pPr>
            <a:r>
              <a:rPr lang="en-US" sz="2400" kern="0" dirty="0">
                <a:solidFill>
                  <a:srgbClr val="000000"/>
                </a:solidFill>
              </a:rPr>
              <a:t>One rate is unfairly discriminatory in relation to another in the same class if it clearly fails to reflect equitably the differences in expected losses and </a:t>
            </a:r>
            <a:r>
              <a:rPr lang="en-US" sz="2400" kern="0" dirty="0" smtClean="0">
                <a:solidFill>
                  <a:srgbClr val="000000"/>
                </a:solidFill>
              </a:rPr>
              <a:t>expenses </a:t>
            </a:r>
            <a:r>
              <a:rPr lang="en-US" sz="2000" kern="0" dirty="0">
                <a:solidFill>
                  <a:srgbClr val="000000"/>
                </a:solidFill>
              </a:rPr>
              <a:t>   </a:t>
            </a:r>
          </a:p>
          <a:p>
            <a:pPr marL="342900" lvl="0" indent="-342900" fontAlgn="base">
              <a:lnSpc>
                <a:spcPct val="100000"/>
              </a:lnSpc>
              <a:spcBef>
                <a:spcPct val="20000"/>
              </a:spcBef>
              <a:spcAft>
                <a:spcPct val="0"/>
              </a:spcAft>
              <a:buFontTx/>
              <a:buChar char="•"/>
            </a:pPr>
            <a:r>
              <a:rPr lang="en-US" sz="2400" kern="0" dirty="0" smtClean="0">
                <a:solidFill>
                  <a:srgbClr val="000000"/>
                </a:solidFill>
              </a:rPr>
              <a:t>Individual SADP rates with expected expense ratios greater than 25% are presumed excessive under Nevada law</a:t>
            </a:r>
          </a:p>
          <a:p>
            <a:pPr marL="342900" lvl="0" indent="-342900" fontAlgn="base">
              <a:lnSpc>
                <a:spcPct val="100000"/>
              </a:lnSpc>
              <a:spcBef>
                <a:spcPct val="20000"/>
              </a:spcBef>
              <a:spcAft>
                <a:spcPct val="0"/>
              </a:spcAft>
              <a:buFontTx/>
              <a:buChar char="•"/>
            </a:pPr>
            <a:r>
              <a:rPr lang="en-US" sz="2400" kern="0" dirty="0" smtClean="0">
                <a:solidFill>
                  <a:srgbClr val="000000"/>
                </a:solidFill>
              </a:rPr>
              <a:t>Plans with adult dental benefits must develop rates for all ages based on the expected claim costs by age for the single plan benefit package </a:t>
            </a:r>
            <a:endParaRPr lang="en-US" sz="2400" kern="0" dirty="0">
              <a:solidFill>
                <a:srgbClr val="000000"/>
              </a:solidFil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853168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a:latin typeface="+mn-lt"/>
              </a:rPr>
              <a:t>AV for Stand-Alone </a:t>
            </a:r>
            <a:r>
              <a:rPr lang="en-US" sz="3200" b="1" dirty="0" smtClean="0">
                <a:latin typeface="+mn-lt"/>
              </a:rPr>
              <a:t>Dental</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kern="0" dirty="0">
                <a:solidFill>
                  <a:srgbClr val="000000"/>
                </a:solidFill>
              </a:rPr>
              <a:t>SADP cannot use the AV calculator </a:t>
            </a:r>
          </a:p>
          <a:p>
            <a:pPr marL="342900" lvl="0" indent="-342900" fontAlgn="base">
              <a:lnSpc>
                <a:spcPct val="100000"/>
              </a:lnSpc>
              <a:spcBef>
                <a:spcPct val="20000"/>
              </a:spcBef>
              <a:spcAft>
                <a:spcPct val="0"/>
              </a:spcAft>
              <a:buFontTx/>
              <a:buChar char="•"/>
            </a:pPr>
            <a:r>
              <a:rPr lang="en-US" kern="0" dirty="0">
                <a:solidFill>
                  <a:srgbClr val="000000"/>
                </a:solidFill>
              </a:rPr>
              <a:t>Must demonstrate that the plan offers essential health benefits at:</a:t>
            </a:r>
          </a:p>
          <a:p>
            <a:pPr marL="742950" lvl="1" indent="-285750" fontAlgn="base">
              <a:lnSpc>
                <a:spcPct val="100000"/>
              </a:lnSpc>
              <a:spcBef>
                <a:spcPct val="20000"/>
              </a:spcBef>
              <a:spcAft>
                <a:spcPct val="0"/>
              </a:spcAft>
              <a:buFontTx/>
              <a:buChar char="–"/>
            </a:pPr>
            <a:r>
              <a:rPr lang="en-US" sz="2800" kern="0" dirty="0">
                <a:solidFill>
                  <a:srgbClr val="000000"/>
                </a:solidFill>
              </a:rPr>
              <a:t>A low level of coverage – 70%</a:t>
            </a:r>
          </a:p>
          <a:p>
            <a:pPr marL="742950" lvl="1" indent="-285750" fontAlgn="base">
              <a:lnSpc>
                <a:spcPct val="100000"/>
              </a:lnSpc>
              <a:spcBef>
                <a:spcPct val="20000"/>
              </a:spcBef>
              <a:spcAft>
                <a:spcPct val="0"/>
              </a:spcAft>
              <a:buFontTx/>
              <a:buChar char="–"/>
            </a:pPr>
            <a:r>
              <a:rPr lang="en-US" sz="2800" kern="0" dirty="0">
                <a:solidFill>
                  <a:srgbClr val="000000"/>
                </a:solidFill>
              </a:rPr>
              <a:t>A high level of coverage – 85%</a:t>
            </a:r>
          </a:p>
          <a:p>
            <a:pPr marL="342900" lvl="0" indent="-342900" fontAlgn="base">
              <a:lnSpc>
                <a:spcPct val="100000"/>
              </a:lnSpc>
              <a:spcBef>
                <a:spcPct val="20000"/>
              </a:spcBef>
              <a:spcAft>
                <a:spcPct val="0"/>
              </a:spcAft>
              <a:buFontTx/>
              <a:buChar char="•"/>
            </a:pPr>
            <a:r>
              <a:rPr lang="en-US" kern="0" dirty="0">
                <a:solidFill>
                  <a:srgbClr val="000000"/>
                </a:solidFill>
              </a:rPr>
              <a:t>Allows for a de </a:t>
            </a:r>
            <a:r>
              <a:rPr lang="en-US" kern="0" dirty="0" err="1">
                <a:solidFill>
                  <a:srgbClr val="000000"/>
                </a:solidFill>
              </a:rPr>
              <a:t>minimis</a:t>
            </a:r>
            <a:r>
              <a:rPr lang="en-US" kern="0" dirty="0">
                <a:solidFill>
                  <a:srgbClr val="000000"/>
                </a:solidFill>
              </a:rPr>
              <a:t> range of +/- 2% </a:t>
            </a:r>
          </a:p>
          <a:p>
            <a:pPr marL="342900" lvl="0" indent="-342900" fontAlgn="base">
              <a:lnSpc>
                <a:spcPct val="100000"/>
              </a:lnSpc>
              <a:spcBef>
                <a:spcPct val="20000"/>
              </a:spcBef>
              <a:spcAft>
                <a:spcPct val="0"/>
              </a:spcAft>
              <a:buFontTx/>
              <a:buChar char="•"/>
            </a:pPr>
            <a:r>
              <a:rPr lang="en-US" kern="0" dirty="0">
                <a:solidFill>
                  <a:srgbClr val="000000"/>
                </a:solidFill>
              </a:rPr>
              <a:t>Must be certified by an actuary</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9546979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Certified Stand-Alone Dental Off the Exchange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smtClean="0">
                <a:solidFill>
                  <a:srgbClr val="000000"/>
                </a:solidFill>
              </a:rPr>
              <a:t>Satisfies “reasonable assurance”</a:t>
            </a:r>
          </a:p>
          <a:p>
            <a:pPr marL="342900" lvl="0" indent="-342900" fontAlgn="base">
              <a:lnSpc>
                <a:spcPct val="100000"/>
              </a:lnSpc>
              <a:spcBef>
                <a:spcPct val="20000"/>
              </a:spcBef>
              <a:spcAft>
                <a:spcPct val="0"/>
              </a:spcAft>
              <a:buFontTx/>
              <a:buChar char="•"/>
            </a:pPr>
            <a:r>
              <a:rPr lang="en-US" sz="3000" kern="0" dirty="0" smtClean="0">
                <a:solidFill>
                  <a:srgbClr val="000000"/>
                </a:solidFill>
              </a:rPr>
              <a:t>Allows a carrier to issue a health benefit plan without embedded pediatric dental if </a:t>
            </a:r>
            <a:r>
              <a:rPr lang="en-US" sz="3000" kern="0" dirty="0">
                <a:solidFill>
                  <a:srgbClr val="000000"/>
                </a:solidFill>
              </a:rPr>
              <a:t>the </a:t>
            </a:r>
            <a:r>
              <a:rPr lang="en-US" sz="3000" kern="0" dirty="0" smtClean="0">
                <a:solidFill>
                  <a:srgbClr val="000000"/>
                </a:solidFill>
              </a:rPr>
              <a:t>carrier </a:t>
            </a:r>
            <a:r>
              <a:rPr lang="en-US" sz="3000" kern="0" dirty="0">
                <a:solidFill>
                  <a:srgbClr val="000000"/>
                </a:solidFill>
              </a:rPr>
              <a:t>is reasonably assured certified stand-alone coverage has been obtained</a:t>
            </a:r>
          </a:p>
          <a:p>
            <a:pPr marL="342900" lvl="0" indent="-342900" fontAlgn="base">
              <a:lnSpc>
                <a:spcPct val="100000"/>
              </a:lnSpc>
              <a:spcBef>
                <a:spcPct val="20000"/>
              </a:spcBef>
              <a:spcAft>
                <a:spcPct val="0"/>
              </a:spcAft>
              <a:buFontTx/>
              <a:buChar char="•"/>
            </a:pPr>
            <a:r>
              <a:rPr lang="en-US" sz="3000" kern="0" dirty="0">
                <a:solidFill>
                  <a:srgbClr val="000000"/>
                </a:solidFill>
              </a:rPr>
              <a:t>Nevada will consider self-attestation by an applicant to be “reasonable assurance”</a:t>
            </a:r>
          </a:p>
          <a:p>
            <a:pPr marL="342900" lvl="0" indent="-342900" fontAlgn="base">
              <a:lnSpc>
                <a:spcPct val="100000"/>
              </a:lnSpc>
              <a:spcBef>
                <a:spcPct val="20000"/>
              </a:spcBef>
              <a:spcAft>
                <a:spcPct val="0"/>
              </a:spcAft>
              <a:buFontTx/>
              <a:buChar char="•"/>
            </a:pPr>
            <a:r>
              <a:rPr lang="en-US" sz="3000" kern="0" dirty="0">
                <a:solidFill>
                  <a:srgbClr val="000000"/>
                </a:solidFill>
              </a:rPr>
              <a:t>The </a:t>
            </a:r>
            <a:r>
              <a:rPr lang="en-US" sz="3000" kern="0" dirty="0" smtClean="0">
                <a:solidFill>
                  <a:srgbClr val="000000"/>
                </a:solidFill>
              </a:rPr>
              <a:t>health carrier </a:t>
            </a:r>
            <a:r>
              <a:rPr lang="en-US" sz="3000" kern="0" dirty="0">
                <a:solidFill>
                  <a:srgbClr val="000000"/>
                </a:solidFill>
              </a:rPr>
              <a:t>must obtain “reasonable assurance” that the consumer has certified stand-alone coverage every year at renewal</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4493535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kern="0" dirty="0">
                <a:solidFill>
                  <a:srgbClr val="000000"/>
                </a:solidFill>
                <a:latin typeface="+mn-lt"/>
              </a:rPr>
              <a:t>Network </a:t>
            </a:r>
            <a:r>
              <a:rPr lang="en-US" sz="3200" b="1" kern="0" dirty="0" smtClean="0">
                <a:solidFill>
                  <a:srgbClr val="000000"/>
                </a:solidFill>
                <a:latin typeface="+mn-lt"/>
              </a:rPr>
              <a:t>Adequacy</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200" kern="0" dirty="0">
                <a:solidFill>
                  <a:srgbClr val="000000"/>
                </a:solidFill>
              </a:rPr>
              <a:t>SADP counties must have at least:</a:t>
            </a:r>
          </a:p>
          <a:p>
            <a:pPr marL="742950" lvl="1" indent="-285750" fontAlgn="base">
              <a:lnSpc>
                <a:spcPct val="100000"/>
              </a:lnSpc>
              <a:spcBef>
                <a:spcPct val="20000"/>
              </a:spcBef>
              <a:spcAft>
                <a:spcPct val="0"/>
              </a:spcAft>
              <a:buFontTx/>
              <a:buChar char="–"/>
            </a:pPr>
            <a:r>
              <a:rPr lang="en-US" sz="2800" kern="0" dirty="0">
                <a:solidFill>
                  <a:srgbClr val="000000"/>
                </a:solidFill>
              </a:rPr>
              <a:t>One general dentist</a:t>
            </a:r>
          </a:p>
          <a:p>
            <a:pPr marL="742950" lvl="1" indent="-285750" fontAlgn="base">
              <a:lnSpc>
                <a:spcPct val="100000"/>
              </a:lnSpc>
              <a:spcBef>
                <a:spcPct val="20000"/>
              </a:spcBef>
              <a:spcAft>
                <a:spcPct val="0"/>
              </a:spcAft>
              <a:buFontTx/>
              <a:buChar char="–"/>
            </a:pPr>
            <a:r>
              <a:rPr lang="en-US" sz="2800" kern="0" dirty="0">
                <a:solidFill>
                  <a:srgbClr val="000000"/>
                </a:solidFill>
              </a:rPr>
              <a:t>One </a:t>
            </a:r>
            <a:r>
              <a:rPr lang="en-US" sz="2800" kern="0" dirty="0" smtClean="0">
                <a:solidFill>
                  <a:srgbClr val="000000"/>
                </a:solidFill>
              </a:rPr>
              <a:t>periodontist</a:t>
            </a:r>
            <a:endParaRPr lang="en-US" sz="2800" kern="0" dirty="0">
              <a:solidFill>
                <a:srgbClr val="000000"/>
              </a:solidFill>
            </a:endParaRPr>
          </a:p>
          <a:p>
            <a:pPr marL="742950" lvl="1" indent="-285750" fontAlgn="base">
              <a:lnSpc>
                <a:spcPct val="100000"/>
              </a:lnSpc>
              <a:spcBef>
                <a:spcPct val="20000"/>
              </a:spcBef>
              <a:spcAft>
                <a:spcPct val="0"/>
              </a:spcAft>
              <a:buFontTx/>
              <a:buChar char="–"/>
            </a:pPr>
            <a:r>
              <a:rPr lang="en-US" sz="2800" kern="0" dirty="0" smtClean="0">
                <a:solidFill>
                  <a:srgbClr val="000000"/>
                </a:solidFill>
              </a:rPr>
              <a:t>One Oral </a:t>
            </a:r>
            <a:r>
              <a:rPr lang="en-US" sz="2800" kern="0" dirty="0">
                <a:solidFill>
                  <a:srgbClr val="000000"/>
                </a:solidFill>
              </a:rPr>
              <a:t>surgeon</a:t>
            </a:r>
          </a:p>
          <a:p>
            <a:pPr marL="742950" lvl="1" indent="-285750" fontAlgn="base">
              <a:lnSpc>
                <a:spcPct val="100000"/>
              </a:lnSpc>
              <a:spcBef>
                <a:spcPct val="20000"/>
              </a:spcBef>
              <a:spcAft>
                <a:spcPct val="0"/>
              </a:spcAft>
              <a:buFontTx/>
              <a:buChar char="–"/>
            </a:pPr>
            <a:r>
              <a:rPr lang="en-US" sz="2800" kern="0" dirty="0">
                <a:solidFill>
                  <a:srgbClr val="000000"/>
                </a:solidFill>
              </a:rPr>
              <a:t>One orthodontist </a:t>
            </a:r>
          </a:p>
          <a:p>
            <a:pPr marL="342900" lvl="0" indent="-342900" fontAlgn="base">
              <a:lnSpc>
                <a:spcPct val="100000"/>
              </a:lnSpc>
              <a:spcBef>
                <a:spcPct val="20000"/>
              </a:spcBef>
              <a:spcAft>
                <a:spcPct val="0"/>
              </a:spcAft>
              <a:buFontTx/>
              <a:buChar char="•"/>
            </a:pPr>
            <a:r>
              <a:rPr lang="en-US" sz="3200" kern="0" dirty="0">
                <a:solidFill>
                  <a:srgbClr val="000000"/>
                </a:solidFill>
              </a:rPr>
              <a:t>All providers must be within the specific travel standards established for each geographic area</a:t>
            </a:r>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0278810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kern="0" dirty="0">
                <a:solidFill>
                  <a:srgbClr val="000000"/>
                </a:solidFill>
                <a:latin typeface="+mn-lt"/>
              </a:rPr>
              <a:t>Network </a:t>
            </a:r>
            <a:r>
              <a:rPr lang="en-US" sz="3200" b="1" kern="0" dirty="0" smtClean="0">
                <a:solidFill>
                  <a:srgbClr val="000000"/>
                </a:solidFill>
                <a:latin typeface="+mn-lt"/>
              </a:rPr>
              <a:t>Adequacy Distance and Time Standards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905000"/>
            <a:ext cx="4812003"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4209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kern="0" dirty="0" smtClean="0">
                <a:solidFill>
                  <a:srgbClr val="000000"/>
                </a:solidFill>
                <a:latin typeface="+mn-lt"/>
              </a:rPr>
              <a:t>Essential Community Providers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lnSpcReduction="10000"/>
          </a:bodyPr>
          <a:lstStyle/>
          <a:p>
            <a:pPr marL="342900" lvl="0" indent="-342900" fontAlgn="base">
              <a:lnSpc>
                <a:spcPct val="100000"/>
              </a:lnSpc>
              <a:spcBef>
                <a:spcPct val="20000"/>
              </a:spcBef>
              <a:spcAft>
                <a:spcPct val="0"/>
              </a:spcAft>
              <a:buFontTx/>
              <a:buChar char="•"/>
            </a:pPr>
            <a:r>
              <a:rPr lang="en-US" sz="3200" kern="0" dirty="0" smtClean="0">
                <a:solidFill>
                  <a:srgbClr val="000000"/>
                </a:solidFill>
              </a:rPr>
              <a:t>All SADPs are required to have a sufficient number and geographic distribution of ECPs</a:t>
            </a:r>
          </a:p>
          <a:p>
            <a:pPr marL="342900" lvl="0" indent="-342900" fontAlgn="base">
              <a:lnSpc>
                <a:spcPct val="100000"/>
              </a:lnSpc>
              <a:spcBef>
                <a:spcPct val="20000"/>
              </a:spcBef>
              <a:spcAft>
                <a:spcPct val="0"/>
              </a:spcAft>
              <a:buFontTx/>
              <a:buChar char="•"/>
            </a:pPr>
            <a:r>
              <a:rPr lang="en-US" sz="3200" kern="0" dirty="0" smtClean="0">
                <a:solidFill>
                  <a:srgbClr val="000000"/>
                </a:solidFill>
              </a:rPr>
              <a:t>An updated list of ECPs that provide dental services can be found at</a:t>
            </a:r>
          </a:p>
          <a:p>
            <a:pPr marL="457200" lvl="1" indent="0" fontAlgn="base">
              <a:lnSpc>
                <a:spcPct val="100000"/>
              </a:lnSpc>
              <a:spcBef>
                <a:spcPct val="20000"/>
              </a:spcBef>
              <a:spcAft>
                <a:spcPct val="0"/>
              </a:spcAft>
              <a:buNone/>
            </a:pPr>
            <a:r>
              <a:rPr lang="en-US" sz="2800" kern="0" dirty="0">
                <a:solidFill>
                  <a:srgbClr val="000000"/>
                </a:solidFill>
                <a:hlinkClick r:id="rId2"/>
              </a:rPr>
              <a:t>http://</a:t>
            </a:r>
            <a:r>
              <a:rPr lang="en-US" sz="2800" kern="0" dirty="0" smtClean="0">
                <a:solidFill>
                  <a:srgbClr val="000000"/>
                </a:solidFill>
                <a:hlinkClick r:id="rId2"/>
              </a:rPr>
              <a:t>www.cms.gov/cciio/programs-and-initiatives/health-insurance-marketplaces/qhp.html</a:t>
            </a:r>
            <a:r>
              <a:rPr lang="en-US" sz="2800" kern="0" dirty="0" smtClean="0">
                <a:solidFill>
                  <a:srgbClr val="000000"/>
                </a:solidFill>
              </a:rPr>
              <a:t> </a:t>
            </a:r>
            <a:endParaRPr lang="en-US" sz="2800" kern="0" dirty="0">
              <a:solidFill>
                <a:srgbClr val="000000"/>
              </a:solidFill>
            </a:endParaRPr>
          </a:p>
          <a:p>
            <a:pPr marL="342900" lvl="0" indent="-342900" fontAlgn="base">
              <a:lnSpc>
                <a:spcPct val="100000"/>
              </a:lnSpc>
              <a:spcBef>
                <a:spcPct val="20000"/>
              </a:spcBef>
              <a:spcAft>
                <a:spcPct val="0"/>
              </a:spcAft>
              <a:buFontTx/>
              <a:buChar char="•"/>
            </a:pPr>
            <a:r>
              <a:rPr lang="en-US" sz="3200" kern="0" dirty="0">
                <a:solidFill>
                  <a:srgbClr val="000000"/>
                </a:solidFill>
              </a:rPr>
              <a:t>Issuers must satisfy 30% ECP standards or submit supplemental ECP Response Form describing why they are unable to meet the </a:t>
            </a:r>
            <a:r>
              <a:rPr lang="en-US" sz="3200" kern="0" dirty="0" smtClean="0">
                <a:solidFill>
                  <a:srgbClr val="000000"/>
                </a:solidFill>
              </a:rPr>
              <a:t>threshold</a:t>
            </a:r>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42021403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2017 QHP Application Review Tools</a:t>
            </a:r>
            <a:endParaRPr lang="en-US" sz="3200" b="1" dirty="0"/>
          </a:p>
        </p:txBody>
      </p:sp>
      <p:sp>
        <p:nvSpPr>
          <p:cNvPr id="3" name="Content Placeholder 2"/>
          <p:cNvSpPr>
            <a:spLocks noGrp="1"/>
          </p:cNvSpPr>
          <p:nvPr>
            <p:ph idx="1"/>
          </p:nvPr>
        </p:nvSpPr>
        <p:spPr>
          <a:xfrm>
            <a:off x="838200" y="1913467"/>
            <a:ext cx="10515600" cy="4525433"/>
          </a:xfrm>
        </p:spPr>
        <p:txBody>
          <a:bodyPr>
            <a:normAutofit/>
          </a:bodyPr>
          <a:lstStyle/>
          <a:p>
            <a:r>
              <a:rPr lang="en-US" dirty="0" smtClean="0"/>
              <a:t>Automated data review tools used to check templates for data errors prior to submitting to CMS for review. </a:t>
            </a:r>
          </a:p>
          <a:p>
            <a:r>
              <a:rPr lang="en-US" dirty="0" smtClean="0"/>
              <a:t>Download toolkit at: </a:t>
            </a:r>
            <a:r>
              <a:rPr lang="en-US" dirty="0" smtClean="0">
                <a:hlinkClick r:id="rId2"/>
              </a:rPr>
              <a:t>http://www.cms.gov/CCIIO/Programs-and-Initiatives/Health-Insurance-Marketplaces/qhp.html</a:t>
            </a:r>
            <a:endParaRPr lang="en-US" dirty="0" smtClean="0"/>
          </a:p>
          <a:p>
            <a:pPr>
              <a:buNone/>
            </a:pPr>
            <a:r>
              <a:rPr lang="en-US" u="sng" dirty="0" smtClean="0"/>
              <a:t>List of tools</a:t>
            </a:r>
          </a:p>
          <a:p>
            <a:pPr>
              <a:buNone/>
            </a:pPr>
            <a:r>
              <a:rPr lang="en-US" sz="2000" b="1" dirty="0" smtClean="0"/>
              <a:t>Data Integrity Tool </a:t>
            </a:r>
            <a:r>
              <a:rPr lang="en-US" sz="2000" dirty="0" smtClean="0"/>
              <a:t>– Identifies critical data errors within and across templates.  </a:t>
            </a:r>
          </a:p>
          <a:p>
            <a:pPr marL="0" indent="0">
              <a:buNone/>
            </a:pPr>
            <a:r>
              <a:rPr lang="en-US" sz="2000" b="1" dirty="0" smtClean="0"/>
              <a:t>Plan ID Crosswalk Tool </a:t>
            </a:r>
            <a:r>
              <a:rPr lang="en-US" sz="2000" dirty="0" smtClean="0"/>
              <a:t>–Checks to be sure Plan ID Crosswalk template has been completed correctly.</a:t>
            </a:r>
          </a:p>
          <a:p>
            <a:pPr marL="0" indent="0">
              <a:buNone/>
            </a:pPr>
            <a:r>
              <a:rPr lang="en-US" sz="2000" b="1" dirty="0" smtClean="0"/>
              <a:t>Master Review Tool </a:t>
            </a:r>
            <a:r>
              <a:rPr lang="en-US" sz="2000" dirty="0" smtClean="0"/>
              <a:t>– Serves as a tool to generate data input file to other tools. </a:t>
            </a:r>
          </a:p>
          <a:p>
            <a:pPr marL="0" indent="0">
              <a:buNone/>
            </a:pPr>
            <a:r>
              <a:rPr lang="en-US" sz="2000" b="1" dirty="0" smtClean="0"/>
              <a:t>Essential Community Provider Tool </a:t>
            </a:r>
            <a:r>
              <a:rPr lang="en-US" sz="2000" dirty="0" smtClean="0"/>
              <a:t>– Helps to verify the number of ECPs meets with requirements. Accommodates new data from the ECP/NA template. </a:t>
            </a:r>
          </a:p>
          <a:p>
            <a:pPr marL="0" indent="0">
              <a:buNone/>
            </a:pPr>
            <a:endParaRPr lang="en-US" sz="2000" dirty="0"/>
          </a:p>
        </p:txBody>
      </p:sp>
    </p:spTree>
    <p:extLst>
      <p:ext uri="{BB962C8B-B14F-4D97-AF65-F5344CB8AC3E}">
        <p14:creationId xmlns:p14="http://schemas.microsoft.com/office/powerpoint/2010/main" val="25167910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Tools (cont)</a:t>
            </a:r>
            <a:endParaRPr lang="en-US" dirty="0"/>
          </a:p>
        </p:txBody>
      </p:sp>
      <p:sp>
        <p:nvSpPr>
          <p:cNvPr id="3" name="Content Placeholder 2"/>
          <p:cNvSpPr>
            <a:spLocks noGrp="1"/>
          </p:cNvSpPr>
          <p:nvPr>
            <p:ph idx="1"/>
          </p:nvPr>
        </p:nvSpPr>
        <p:spPr>
          <a:xfrm>
            <a:off x="838200" y="2143125"/>
            <a:ext cx="10515600" cy="4257927"/>
          </a:xfrm>
        </p:spPr>
        <p:txBody>
          <a:bodyPr>
            <a:normAutofit lnSpcReduction="10000"/>
          </a:bodyPr>
          <a:lstStyle/>
          <a:p>
            <a:pPr marL="0" indent="0">
              <a:buNone/>
            </a:pPr>
            <a:r>
              <a:rPr lang="en-US" sz="2000" b="1" dirty="0" smtClean="0"/>
              <a:t>SADP Essential Community Providers Tool </a:t>
            </a:r>
            <a:r>
              <a:rPr lang="en-US" sz="2000" dirty="0" smtClean="0"/>
              <a:t>– Same as ECP tool but for SADPs. </a:t>
            </a:r>
          </a:p>
          <a:p>
            <a:pPr marL="0" indent="0">
              <a:buNone/>
            </a:pPr>
            <a:r>
              <a:rPr lang="en-US" sz="2000" b="1" dirty="0" smtClean="0"/>
              <a:t>Meaningful Difference Tool </a:t>
            </a:r>
            <a:r>
              <a:rPr lang="en-US" sz="2000" dirty="0" smtClean="0"/>
              <a:t>– Compares all plans an issuer offers in a county to be sure there are not multiple plans that could appear identical to a consumer. </a:t>
            </a:r>
          </a:p>
          <a:p>
            <a:pPr marL="0" indent="0">
              <a:buNone/>
            </a:pPr>
            <a:r>
              <a:rPr lang="en-US" sz="2000" b="1" dirty="0" smtClean="0"/>
              <a:t>Non-discrimination Tool </a:t>
            </a:r>
            <a:r>
              <a:rPr lang="en-US" sz="2000" dirty="0" smtClean="0"/>
              <a:t>– Looks at plans and runs through benefits to be sure no coverage is discriminatory. </a:t>
            </a:r>
          </a:p>
          <a:p>
            <a:pPr marL="0" indent="0">
              <a:buNone/>
            </a:pPr>
            <a:r>
              <a:rPr lang="en-US" sz="2000" b="1" dirty="0" smtClean="0"/>
              <a:t>Cost Sharing Tool </a:t>
            </a:r>
            <a:r>
              <a:rPr lang="en-US" sz="2000" dirty="0" smtClean="0"/>
              <a:t>– Checks for cost sharing standards to be sure requirements are met. </a:t>
            </a:r>
          </a:p>
          <a:p>
            <a:pPr marL="0" indent="0">
              <a:buNone/>
            </a:pPr>
            <a:r>
              <a:rPr lang="en-US" sz="2000" b="1" dirty="0" smtClean="0"/>
              <a:t>Category Class Drug Tool </a:t>
            </a:r>
            <a:r>
              <a:rPr lang="en-US" sz="2000" dirty="0" smtClean="0"/>
              <a:t>– Compares count of unique chemically distinct drugs in specific categories and classes against the benchmark. </a:t>
            </a:r>
          </a:p>
          <a:p>
            <a:pPr marL="0" indent="0">
              <a:buNone/>
            </a:pPr>
            <a:r>
              <a:rPr lang="en-US" sz="2000" b="1" dirty="0" smtClean="0"/>
              <a:t>Non-discrimination Formulary Outlier Tool </a:t>
            </a:r>
            <a:r>
              <a:rPr lang="en-US" sz="2000" dirty="0" smtClean="0"/>
              <a:t>– Looks at plans where there are a high number of drugs that are subject to prior authorization in certain USP classes and flags them as outliers. </a:t>
            </a:r>
          </a:p>
          <a:p>
            <a:pPr marL="0" indent="0">
              <a:buNone/>
            </a:pPr>
            <a:r>
              <a:rPr lang="en-US" sz="2000" b="1" dirty="0" smtClean="0"/>
              <a:t>Non-discrimination Clinical Appropriateness Tool </a:t>
            </a:r>
            <a:r>
              <a:rPr lang="en-US" sz="2000" dirty="0" smtClean="0"/>
              <a:t>– Analyzes availability of covered drugs associated with specific conditions to be sure that issuers are offering a sufficient type and number of drugs. </a:t>
            </a:r>
          </a:p>
          <a:p>
            <a:pPr marL="0" indent="0">
              <a:buNone/>
            </a:pPr>
            <a:endParaRPr lang="en-US" sz="2000" dirty="0"/>
          </a:p>
        </p:txBody>
      </p:sp>
    </p:spTree>
    <p:extLst>
      <p:ext uri="{BB962C8B-B14F-4D97-AF65-F5344CB8AC3E}">
        <p14:creationId xmlns:p14="http://schemas.microsoft.com/office/powerpoint/2010/main" val="89865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Required Templates </a:t>
            </a:r>
            <a:r>
              <a:rPr lang="en-US" sz="2400" dirty="0" smtClean="0"/>
              <a:t>(Use latest 2017 templates)</a:t>
            </a:r>
            <a:endParaRPr lang="en-US" sz="2400" dirty="0"/>
          </a:p>
        </p:txBody>
      </p:sp>
      <p:sp>
        <p:nvSpPr>
          <p:cNvPr id="3" name="Content Placeholder 2"/>
          <p:cNvSpPr>
            <a:spLocks noGrp="1"/>
          </p:cNvSpPr>
          <p:nvPr>
            <p:ph idx="1"/>
          </p:nvPr>
        </p:nvSpPr>
        <p:spPr>
          <a:xfrm>
            <a:off x="609600" y="1773936"/>
            <a:ext cx="10972800" cy="4931664"/>
          </a:xfrm>
        </p:spPr>
        <p:txBody>
          <a:bodyPr>
            <a:normAutofit/>
          </a:bodyPr>
          <a:lstStyle/>
          <a:p>
            <a:r>
              <a:rPr lang="en-US" sz="3000" dirty="0" smtClean="0"/>
              <a:t>ECP/Network Adequacy </a:t>
            </a:r>
            <a:r>
              <a:rPr lang="en-US" sz="3000" dirty="0" smtClean="0"/>
              <a:t>Template</a:t>
            </a:r>
            <a:endParaRPr lang="en-US" sz="3000" dirty="0" smtClean="0"/>
          </a:p>
          <a:p>
            <a:r>
              <a:rPr lang="en-US" sz="3000" dirty="0" smtClean="0"/>
              <a:t>Plans and Benefits Template (and Add-in file)  </a:t>
            </a:r>
          </a:p>
          <a:p>
            <a:r>
              <a:rPr lang="en-US" sz="3000" dirty="0" smtClean="0"/>
              <a:t>Prescription Drug Formulary Template</a:t>
            </a:r>
          </a:p>
          <a:p>
            <a:r>
              <a:rPr lang="en-US" sz="3000" dirty="0" smtClean="0"/>
              <a:t>Network Template</a:t>
            </a:r>
          </a:p>
          <a:p>
            <a:r>
              <a:rPr lang="en-US" sz="3000" dirty="0" smtClean="0"/>
              <a:t>Service Area Template</a:t>
            </a:r>
          </a:p>
          <a:p>
            <a:r>
              <a:rPr lang="en-US" sz="3000" dirty="0" smtClean="0"/>
              <a:t>Rates Table Template</a:t>
            </a:r>
          </a:p>
          <a:p>
            <a:r>
              <a:rPr lang="en-US" sz="3000" dirty="0" smtClean="0"/>
              <a:t>Business Rules Template</a:t>
            </a:r>
          </a:p>
          <a:p>
            <a:r>
              <a:rPr lang="en-US" sz="3000" dirty="0" smtClean="0"/>
              <a:t>Administrative Data Template (use 2016 template, add to Supporting Documents section)</a:t>
            </a:r>
          </a:p>
        </p:txBody>
      </p:sp>
    </p:spTree>
    <p:extLst>
      <p:ext uri="{BB962C8B-B14F-4D97-AF65-F5344CB8AC3E}">
        <p14:creationId xmlns:p14="http://schemas.microsoft.com/office/powerpoint/2010/main" val="5399665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a:latin typeface="+mn-lt"/>
              </a:rPr>
              <a:t>Data Integrity </a:t>
            </a:r>
            <a:r>
              <a:rPr lang="en-US" sz="3200" b="1" dirty="0" smtClean="0">
                <a:latin typeface="+mn-lt"/>
              </a:rPr>
              <a:t>and Review Tool Expectations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smtClean="0">
                <a:solidFill>
                  <a:srgbClr val="000000"/>
                </a:solidFill>
              </a:rPr>
              <a:t>Carriers </a:t>
            </a:r>
            <a:r>
              <a:rPr lang="en-US" sz="3000" b="1" kern="0" dirty="0" smtClean="0">
                <a:solidFill>
                  <a:srgbClr val="000000"/>
                </a:solidFill>
              </a:rPr>
              <a:t>MUST</a:t>
            </a:r>
            <a:r>
              <a:rPr lang="en-US" sz="3000" kern="0" dirty="0" smtClean="0">
                <a:solidFill>
                  <a:srgbClr val="000000"/>
                </a:solidFill>
              </a:rPr>
              <a:t> use all the applicable tools </a:t>
            </a:r>
            <a:r>
              <a:rPr lang="en-US" sz="3000" kern="0" dirty="0">
                <a:solidFill>
                  <a:srgbClr val="000000"/>
                </a:solidFill>
              </a:rPr>
              <a:t>provided by CMS to identify and resolve data errors prior to </a:t>
            </a:r>
            <a:r>
              <a:rPr lang="en-US" sz="3000" kern="0" dirty="0" smtClean="0">
                <a:solidFill>
                  <a:srgbClr val="000000"/>
                </a:solidFill>
              </a:rPr>
              <a:t>each submission.</a:t>
            </a:r>
          </a:p>
          <a:p>
            <a:pPr marL="342900" lvl="0" indent="-342900" fontAlgn="base">
              <a:lnSpc>
                <a:spcPct val="100000"/>
              </a:lnSpc>
              <a:spcBef>
                <a:spcPct val="20000"/>
              </a:spcBef>
              <a:spcAft>
                <a:spcPct val="0"/>
              </a:spcAft>
              <a:buFontTx/>
              <a:buChar char="•"/>
            </a:pPr>
            <a:r>
              <a:rPr lang="en-US" sz="3000" kern="0" dirty="0" smtClean="0">
                <a:solidFill>
                  <a:srgbClr val="000000"/>
                </a:solidFill>
              </a:rPr>
              <a:t>Carriers </a:t>
            </a:r>
            <a:r>
              <a:rPr lang="en-US" sz="3000" kern="0" dirty="0">
                <a:solidFill>
                  <a:srgbClr val="000000"/>
                </a:solidFill>
              </a:rPr>
              <a:t>with data errors post-data lockdown that could have been identified and fixed through use of CMS tools incur the risk of not being </a:t>
            </a:r>
            <a:r>
              <a:rPr lang="en-US" sz="3000" kern="0" dirty="0" smtClean="0">
                <a:solidFill>
                  <a:srgbClr val="000000"/>
                </a:solidFill>
              </a:rPr>
              <a:t>certified</a:t>
            </a:r>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0231710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6328"/>
            <a:ext cx="10515600" cy="784392"/>
          </a:xfrm>
        </p:spPr>
        <p:txBody>
          <a:bodyPr>
            <a:normAutofit/>
          </a:bodyPr>
          <a:lstStyle/>
          <a:p>
            <a:pPr algn="ctr"/>
            <a:r>
              <a:rPr lang="en-US" sz="3200" b="1" dirty="0" smtClean="0">
                <a:latin typeface="+mn-lt"/>
              </a:rPr>
              <a:t>Plan Preview</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marL="342900" lvl="0" indent="-342900" fontAlgn="base">
              <a:lnSpc>
                <a:spcPct val="100000"/>
              </a:lnSpc>
              <a:spcBef>
                <a:spcPct val="20000"/>
              </a:spcBef>
              <a:spcAft>
                <a:spcPct val="0"/>
              </a:spcAft>
              <a:buFontTx/>
              <a:buChar char="•"/>
            </a:pPr>
            <a:r>
              <a:rPr lang="en-US" sz="3000" kern="0" dirty="0">
                <a:solidFill>
                  <a:srgbClr val="000000"/>
                </a:solidFill>
              </a:rPr>
              <a:t>Module in the Health Insurance Oversight System (HIOS</a:t>
            </a:r>
            <a:r>
              <a:rPr lang="en-US" sz="3000" kern="0" dirty="0" smtClean="0">
                <a:solidFill>
                  <a:srgbClr val="000000"/>
                </a:solidFill>
              </a:rPr>
              <a:t>)</a:t>
            </a:r>
          </a:p>
          <a:p>
            <a:pPr marL="342900" lvl="0" indent="-342900" fontAlgn="base">
              <a:lnSpc>
                <a:spcPct val="100000"/>
              </a:lnSpc>
              <a:spcBef>
                <a:spcPct val="20000"/>
              </a:spcBef>
              <a:spcAft>
                <a:spcPct val="0"/>
              </a:spcAft>
              <a:buFontTx/>
              <a:buChar char="•"/>
            </a:pPr>
            <a:r>
              <a:rPr lang="en-US" sz="3000" kern="0" dirty="0">
                <a:solidFill>
                  <a:srgbClr val="000000"/>
                </a:solidFill>
              </a:rPr>
              <a:t>Helps QHP and SADP </a:t>
            </a:r>
            <a:r>
              <a:rPr lang="en-US" sz="3000" kern="0" dirty="0" smtClean="0">
                <a:solidFill>
                  <a:srgbClr val="000000"/>
                </a:solidFill>
              </a:rPr>
              <a:t>carriers </a:t>
            </a:r>
            <a:r>
              <a:rPr lang="en-US" sz="3000" kern="0" dirty="0">
                <a:solidFill>
                  <a:srgbClr val="000000"/>
                </a:solidFill>
              </a:rPr>
              <a:t>preview their own plan benefit displays for </a:t>
            </a:r>
            <a:r>
              <a:rPr lang="en-US" sz="3000" kern="0" dirty="0" smtClean="0">
                <a:solidFill>
                  <a:srgbClr val="000000"/>
                </a:solidFill>
              </a:rPr>
              <a:t>HealthCare.gov</a:t>
            </a:r>
          </a:p>
          <a:p>
            <a:pPr marL="342900" lvl="0" indent="-342900" fontAlgn="base">
              <a:lnSpc>
                <a:spcPct val="100000"/>
              </a:lnSpc>
              <a:spcBef>
                <a:spcPct val="20000"/>
              </a:spcBef>
              <a:spcAft>
                <a:spcPct val="0"/>
              </a:spcAft>
              <a:buFontTx/>
              <a:buChar char="•"/>
            </a:pPr>
            <a:r>
              <a:rPr lang="en-US" sz="3000" kern="0" dirty="0">
                <a:solidFill>
                  <a:srgbClr val="000000"/>
                </a:solidFill>
              </a:rPr>
              <a:t>Confirm accurate plan data will be displayed on HealthCare.gov prior to data </a:t>
            </a:r>
            <a:r>
              <a:rPr lang="en-US" sz="3000" kern="0" dirty="0" smtClean="0">
                <a:solidFill>
                  <a:srgbClr val="000000"/>
                </a:solidFill>
              </a:rPr>
              <a:t>lock-down</a:t>
            </a:r>
          </a:p>
          <a:p>
            <a:pPr marL="342900" lvl="0" indent="-342900" fontAlgn="base">
              <a:lnSpc>
                <a:spcPct val="100000"/>
              </a:lnSpc>
              <a:spcBef>
                <a:spcPct val="20000"/>
              </a:spcBef>
              <a:spcAft>
                <a:spcPct val="0"/>
              </a:spcAft>
              <a:buFontTx/>
              <a:buChar char="•"/>
            </a:pPr>
            <a:r>
              <a:rPr lang="en-US" sz="3000" kern="0" dirty="0">
                <a:solidFill>
                  <a:srgbClr val="000000"/>
                </a:solidFill>
              </a:rPr>
              <a:t>Helps states preview the plan benefit displays for all </a:t>
            </a:r>
            <a:r>
              <a:rPr lang="en-US" sz="3000" kern="0" dirty="0" smtClean="0">
                <a:solidFill>
                  <a:srgbClr val="000000"/>
                </a:solidFill>
              </a:rPr>
              <a:t>carriers </a:t>
            </a:r>
            <a:r>
              <a:rPr lang="en-US" sz="3000" kern="0" dirty="0">
                <a:solidFill>
                  <a:srgbClr val="000000"/>
                </a:solidFill>
              </a:rPr>
              <a:t>in their </a:t>
            </a:r>
            <a:r>
              <a:rPr lang="en-US" sz="3000" kern="0" dirty="0" smtClean="0">
                <a:solidFill>
                  <a:srgbClr val="000000"/>
                </a:solidFill>
              </a:rPr>
              <a:t>state</a:t>
            </a:r>
          </a:p>
          <a:p>
            <a:pPr marL="342900" lvl="0" indent="-342900" fontAlgn="base">
              <a:lnSpc>
                <a:spcPct val="100000"/>
              </a:lnSpc>
              <a:spcBef>
                <a:spcPct val="20000"/>
              </a:spcBef>
              <a:spcAft>
                <a:spcPct val="0"/>
              </a:spcAft>
              <a:buFontTx/>
              <a:buChar char="•"/>
            </a:pPr>
            <a:r>
              <a:rPr lang="en-US" sz="3000" kern="0" dirty="0" smtClean="0">
                <a:solidFill>
                  <a:srgbClr val="000000"/>
                </a:solidFill>
              </a:rPr>
              <a:t>Closely </a:t>
            </a:r>
            <a:r>
              <a:rPr lang="en-US" sz="3000" kern="0" dirty="0">
                <a:solidFill>
                  <a:srgbClr val="000000"/>
                </a:solidFill>
              </a:rPr>
              <a:t>mimics display consumers see on </a:t>
            </a:r>
            <a:r>
              <a:rPr lang="en-US" sz="3000" kern="0" dirty="0" smtClean="0">
                <a:solidFill>
                  <a:srgbClr val="000000"/>
                </a:solidFill>
              </a:rPr>
              <a:t>HealthCare.gov</a:t>
            </a:r>
            <a:endParaRPr lang="en-US" sz="3000" kern="0" dirty="0">
              <a:solidFill>
                <a:srgbClr val="000000"/>
              </a:solidFill>
            </a:endParaRP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35823952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Plan ID Crosswalk </a:t>
            </a:r>
            <a:r>
              <a:rPr lang="en-US" sz="3200" b="1" dirty="0" smtClean="0">
                <a:latin typeface="+mn-lt"/>
              </a:rPr>
              <a:t>Template</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a:bodyPr>
          <a:lstStyle/>
          <a:p>
            <a:pPr lvl="0" algn="just"/>
            <a:r>
              <a:rPr lang="en-US" kern="0" dirty="0">
                <a:solidFill>
                  <a:srgbClr val="000000"/>
                </a:solidFill>
              </a:rPr>
              <a:t>All </a:t>
            </a:r>
            <a:r>
              <a:rPr lang="en-US" kern="0" dirty="0" smtClean="0">
                <a:solidFill>
                  <a:srgbClr val="000000"/>
                </a:solidFill>
              </a:rPr>
              <a:t>carriers </a:t>
            </a:r>
            <a:r>
              <a:rPr lang="en-US" kern="0" dirty="0">
                <a:solidFill>
                  <a:srgbClr val="000000"/>
                </a:solidFill>
              </a:rPr>
              <a:t>offering </a:t>
            </a:r>
            <a:r>
              <a:rPr lang="en-US" kern="0" dirty="0" smtClean="0">
                <a:solidFill>
                  <a:srgbClr val="000000"/>
                </a:solidFill>
              </a:rPr>
              <a:t>2017 </a:t>
            </a:r>
            <a:r>
              <a:rPr lang="en-US" kern="0" dirty="0">
                <a:solidFill>
                  <a:srgbClr val="000000"/>
                </a:solidFill>
              </a:rPr>
              <a:t>coverage </a:t>
            </a:r>
            <a:r>
              <a:rPr lang="en-US" kern="0" dirty="0" smtClean="0">
                <a:solidFill>
                  <a:srgbClr val="000000"/>
                </a:solidFill>
              </a:rPr>
              <a:t>must </a:t>
            </a:r>
            <a:r>
              <a:rPr lang="en-US" kern="0" dirty="0">
                <a:solidFill>
                  <a:srgbClr val="000000"/>
                </a:solidFill>
              </a:rPr>
              <a:t>submit Plan ID Crosswalk template(s) to </a:t>
            </a:r>
            <a:r>
              <a:rPr lang="en-US" kern="0" dirty="0" smtClean="0">
                <a:solidFill>
                  <a:srgbClr val="000000"/>
                </a:solidFill>
              </a:rPr>
              <a:t>CMS and state  </a:t>
            </a:r>
            <a:endParaRPr lang="en-US" kern="0" dirty="0">
              <a:solidFill>
                <a:srgbClr val="000000"/>
              </a:solidFill>
            </a:endParaRPr>
          </a:p>
          <a:p>
            <a:pPr marL="742950" lvl="1" indent="-285750" fontAlgn="base">
              <a:lnSpc>
                <a:spcPct val="100000"/>
              </a:lnSpc>
              <a:spcBef>
                <a:spcPct val="20000"/>
              </a:spcBef>
              <a:spcAft>
                <a:spcPct val="0"/>
              </a:spcAft>
              <a:buFontTx/>
              <a:buChar char="–"/>
            </a:pPr>
            <a:r>
              <a:rPr lang="en-US" sz="2800" kern="0" dirty="0">
                <a:solidFill>
                  <a:srgbClr val="000000"/>
                </a:solidFill>
              </a:rPr>
              <a:t>Applies to Stand-alone Dental Plans (SADPs</a:t>
            </a:r>
            <a:r>
              <a:rPr lang="en-US" sz="2800" kern="0" dirty="0" smtClean="0">
                <a:solidFill>
                  <a:srgbClr val="000000"/>
                </a:solidFill>
              </a:rPr>
              <a:t>)</a:t>
            </a:r>
          </a:p>
          <a:p>
            <a:pPr marL="742950" lvl="1" indent="-285750" fontAlgn="base">
              <a:lnSpc>
                <a:spcPct val="100000"/>
              </a:lnSpc>
              <a:spcBef>
                <a:spcPct val="20000"/>
              </a:spcBef>
              <a:spcAft>
                <a:spcPct val="0"/>
              </a:spcAft>
              <a:buFontTx/>
              <a:buChar char="–"/>
            </a:pPr>
            <a:r>
              <a:rPr lang="en-US" sz="2800" kern="0" dirty="0">
                <a:solidFill>
                  <a:srgbClr val="000000"/>
                </a:solidFill>
              </a:rPr>
              <a:t>Submit template in </a:t>
            </a:r>
            <a:r>
              <a:rPr lang="en-US" sz="2800" kern="0" dirty="0" err="1">
                <a:solidFill>
                  <a:srgbClr val="000000"/>
                </a:solidFill>
              </a:rPr>
              <a:t>EXtensible</a:t>
            </a:r>
            <a:r>
              <a:rPr lang="en-US" sz="2800" kern="0" dirty="0">
                <a:solidFill>
                  <a:srgbClr val="000000"/>
                </a:solidFill>
              </a:rPr>
              <a:t> Markup Language (XML) format to </a:t>
            </a:r>
            <a:r>
              <a:rPr lang="en-US" sz="2800" kern="0" dirty="0" smtClean="0">
                <a:solidFill>
                  <a:srgbClr val="000000"/>
                </a:solidFill>
              </a:rPr>
              <a:t>QHP_Applications@cms.hhs.gov</a:t>
            </a:r>
          </a:p>
          <a:p>
            <a:pPr marL="742950" lvl="1" indent="-285750" fontAlgn="base">
              <a:lnSpc>
                <a:spcPct val="100000"/>
              </a:lnSpc>
              <a:spcBef>
                <a:spcPct val="20000"/>
              </a:spcBef>
              <a:spcAft>
                <a:spcPct val="0"/>
              </a:spcAft>
              <a:buFontTx/>
              <a:buChar char="–"/>
            </a:pPr>
            <a:r>
              <a:rPr lang="en-US" sz="2800" kern="0" dirty="0" smtClean="0">
                <a:solidFill>
                  <a:srgbClr val="000000"/>
                </a:solidFill>
              </a:rPr>
              <a:t>Submit as supporting documentation within binder</a:t>
            </a:r>
          </a:p>
          <a:p>
            <a:pPr marL="742950" lvl="1" indent="-285750" fontAlgn="base">
              <a:lnSpc>
                <a:spcPct val="100000"/>
              </a:lnSpc>
              <a:spcBef>
                <a:spcPct val="20000"/>
              </a:spcBef>
              <a:spcAft>
                <a:spcPct val="0"/>
              </a:spcAft>
              <a:buFontTx/>
              <a:buChar char="–"/>
            </a:pPr>
            <a:r>
              <a:rPr lang="en-US" sz="2800" kern="0" dirty="0">
                <a:solidFill>
                  <a:srgbClr val="000000"/>
                </a:solidFill>
              </a:rPr>
              <a:t>Multi-State Plan (MSP) Program issuers complete template but follow a different submission process based on OPM </a:t>
            </a:r>
            <a:r>
              <a:rPr lang="en-US" sz="2800" kern="0" dirty="0" smtClean="0">
                <a:solidFill>
                  <a:srgbClr val="000000"/>
                </a:solidFill>
              </a:rPr>
              <a:t>instructions</a:t>
            </a:r>
          </a:p>
          <a:p>
            <a:pPr lvl="0" algn="just"/>
            <a:endParaRPr lang="en-US" sz="2800" kern="0" dirty="0">
              <a:solidFill>
                <a:srgbClr val="000000"/>
              </a:solidFill>
              <a:latin typeface="Arial"/>
            </a:endParaRPr>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1030374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Plan ID Crosswalk </a:t>
            </a:r>
            <a:r>
              <a:rPr lang="en-US" sz="3200" b="1" dirty="0" smtClean="0">
                <a:latin typeface="+mn-lt"/>
              </a:rPr>
              <a:t>Template Submission Process</a:t>
            </a:r>
            <a:endParaRPr lang="en-US" sz="3200" b="1" dirty="0">
              <a:latin typeface="+mn-lt"/>
            </a:endParaRPr>
          </a:p>
        </p:txBody>
      </p:sp>
      <p:sp>
        <p:nvSpPr>
          <p:cNvPr id="3" name="Content Placeholder 2"/>
          <p:cNvSpPr>
            <a:spLocks noGrp="1"/>
          </p:cNvSpPr>
          <p:nvPr>
            <p:ph idx="1"/>
          </p:nvPr>
        </p:nvSpPr>
        <p:spPr>
          <a:xfrm>
            <a:off x="609600" y="2209800"/>
            <a:ext cx="10972800" cy="4495800"/>
          </a:xfrm>
        </p:spPr>
        <p:txBody>
          <a:bodyPr>
            <a:normAutofit fontScale="85000" lnSpcReduction="10000"/>
          </a:bodyPr>
          <a:lstStyle/>
          <a:p>
            <a:pPr lvl="0" algn="just"/>
            <a:r>
              <a:rPr lang="en-US" kern="0" dirty="0" smtClean="0">
                <a:solidFill>
                  <a:srgbClr val="000000"/>
                </a:solidFill>
              </a:rPr>
              <a:t>Error Notices  </a:t>
            </a:r>
            <a:endParaRPr lang="en-US" kern="0" dirty="0">
              <a:solidFill>
                <a:srgbClr val="000000"/>
              </a:solidFill>
            </a:endParaRPr>
          </a:p>
          <a:p>
            <a:pPr marL="742950" lvl="1" indent="-285750" fontAlgn="base">
              <a:lnSpc>
                <a:spcPct val="100000"/>
              </a:lnSpc>
              <a:spcBef>
                <a:spcPct val="20000"/>
              </a:spcBef>
              <a:spcAft>
                <a:spcPct val="0"/>
              </a:spcAft>
              <a:buFontTx/>
              <a:buChar char="–"/>
            </a:pPr>
            <a:r>
              <a:rPr lang="en-US" sz="2800" kern="0" dirty="0">
                <a:solidFill>
                  <a:srgbClr val="000000"/>
                </a:solidFill>
              </a:rPr>
              <a:t>CMS anticipates including crosswalk template errors with the broader correction notices for QHP certification </a:t>
            </a:r>
            <a:r>
              <a:rPr lang="en-US" sz="2800" kern="0" dirty="0" smtClean="0">
                <a:solidFill>
                  <a:srgbClr val="000000"/>
                </a:solidFill>
              </a:rPr>
              <a:t>reviews</a:t>
            </a:r>
          </a:p>
          <a:p>
            <a:pPr marL="742950" lvl="1" indent="-285750" fontAlgn="base">
              <a:lnSpc>
                <a:spcPct val="100000"/>
              </a:lnSpc>
              <a:spcBef>
                <a:spcPct val="20000"/>
              </a:spcBef>
              <a:spcAft>
                <a:spcPct val="0"/>
              </a:spcAft>
              <a:buFontTx/>
              <a:buChar char="–"/>
            </a:pPr>
            <a:r>
              <a:rPr lang="en-US" sz="2800" kern="0" dirty="0" smtClean="0">
                <a:solidFill>
                  <a:srgbClr val="000000"/>
                </a:solidFill>
              </a:rPr>
              <a:t>Applies </a:t>
            </a:r>
            <a:r>
              <a:rPr lang="en-US" sz="2800" kern="0" dirty="0">
                <a:solidFill>
                  <a:srgbClr val="000000"/>
                </a:solidFill>
              </a:rPr>
              <a:t>to Stand-alone Dental Plans (SADPs</a:t>
            </a:r>
            <a:r>
              <a:rPr lang="en-US" sz="2800" kern="0" dirty="0" smtClean="0">
                <a:solidFill>
                  <a:srgbClr val="000000"/>
                </a:solidFill>
              </a:rPr>
              <a:t>)</a:t>
            </a:r>
          </a:p>
          <a:p>
            <a:pPr lvl="0" algn="just"/>
            <a:r>
              <a:rPr lang="en-US" kern="0" dirty="0">
                <a:solidFill>
                  <a:srgbClr val="000000"/>
                </a:solidFill>
              </a:rPr>
              <a:t>State Authorization of the Plan ID Crosswalk </a:t>
            </a:r>
            <a:r>
              <a:rPr lang="en-US" kern="0" dirty="0" smtClean="0">
                <a:solidFill>
                  <a:srgbClr val="000000"/>
                </a:solidFill>
              </a:rPr>
              <a:t>Template  </a:t>
            </a:r>
            <a:endParaRPr lang="en-US" kern="0" dirty="0">
              <a:solidFill>
                <a:srgbClr val="000000"/>
              </a:solidFill>
            </a:endParaRPr>
          </a:p>
          <a:p>
            <a:pPr marL="742950" lvl="1" indent="-285750" fontAlgn="base">
              <a:lnSpc>
                <a:spcPct val="100000"/>
              </a:lnSpc>
              <a:spcBef>
                <a:spcPct val="20000"/>
              </a:spcBef>
              <a:spcAft>
                <a:spcPct val="0"/>
              </a:spcAft>
              <a:buFontTx/>
              <a:buChar char="–"/>
            </a:pPr>
            <a:r>
              <a:rPr lang="en-US" sz="2800" kern="0" dirty="0" smtClean="0">
                <a:solidFill>
                  <a:srgbClr val="000000"/>
                </a:solidFill>
              </a:rPr>
              <a:t>The DOI and Exchange will review </a:t>
            </a:r>
            <a:r>
              <a:rPr lang="en-US" sz="2800" kern="0" dirty="0">
                <a:solidFill>
                  <a:srgbClr val="000000"/>
                </a:solidFill>
              </a:rPr>
              <a:t>template for compliance with Affordable Care Act market reforms such as uniform modification of coverage </a:t>
            </a:r>
            <a:r>
              <a:rPr lang="en-US" sz="2800" kern="0" dirty="0" smtClean="0">
                <a:solidFill>
                  <a:srgbClr val="000000"/>
                </a:solidFill>
              </a:rPr>
              <a:t>standards </a:t>
            </a:r>
          </a:p>
          <a:p>
            <a:pPr marL="742950" lvl="1" indent="-285750" fontAlgn="base">
              <a:lnSpc>
                <a:spcPct val="100000"/>
              </a:lnSpc>
              <a:spcBef>
                <a:spcPct val="20000"/>
              </a:spcBef>
              <a:spcAft>
                <a:spcPct val="0"/>
              </a:spcAft>
              <a:buFontTx/>
              <a:buChar char="–"/>
            </a:pPr>
            <a:r>
              <a:rPr lang="en-US" sz="2800" kern="0" dirty="0" smtClean="0">
                <a:solidFill>
                  <a:srgbClr val="000000"/>
                </a:solidFill>
              </a:rPr>
              <a:t>Carriers will be notified by the DOI and Exchange if compliance issues are present</a:t>
            </a:r>
          </a:p>
          <a:p>
            <a:pPr marL="742950" lvl="1" indent="-285750" fontAlgn="base">
              <a:lnSpc>
                <a:spcPct val="100000"/>
              </a:lnSpc>
              <a:spcBef>
                <a:spcPct val="20000"/>
              </a:spcBef>
              <a:spcAft>
                <a:spcPct val="0"/>
              </a:spcAft>
              <a:buFontTx/>
              <a:buChar char="–"/>
            </a:pPr>
            <a:r>
              <a:rPr lang="en-US" sz="2800" kern="0" dirty="0" smtClean="0">
                <a:solidFill>
                  <a:srgbClr val="000000"/>
                </a:solidFill>
              </a:rPr>
              <a:t>The Exchange will notify CMS when </a:t>
            </a:r>
            <a:r>
              <a:rPr lang="en-US" sz="2800" kern="0" dirty="0">
                <a:solidFill>
                  <a:srgbClr val="000000"/>
                </a:solidFill>
              </a:rPr>
              <a:t>the Plan ID </a:t>
            </a:r>
            <a:r>
              <a:rPr lang="en-US" sz="2800" kern="0" dirty="0" smtClean="0">
                <a:solidFill>
                  <a:srgbClr val="000000"/>
                </a:solidFill>
              </a:rPr>
              <a:t>Crosswalk has been approved</a:t>
            </a:r>
            <a:endParaRPr lang="en-US" sz="2800" kern="0" dirty="0">
              <a:solidFill>
                <a:srgbClr val="000000"/>
              </a:solidFill>
            </a:endParaRPr>
          </a:p>
          <a:p>
            <a:pPr lvl="0" algn="just"/>
            <a:r>
              <a:rPr lang="en-US" kern="0" dirty="0" smtClean="0">
                <a:solidFill>
                  <a:srgbClr val="000000"/>
                </a:solidFill>
              </a:rPr>
              <a:t>Carriers must </a:t>
            </a:r>
            <a:r>
              <a:rPr lang="en-US" kern="0" dirty="0">
                <a:solidFill>
                  <a:srgbClr val="000000"/>
                </a:solidFill>
              </a:rPr>
              <a:t>use the Plan ID Crosswalk Review </a:t>
            </a:r>
            <a:r>
              <a:rPr lang="en-US" kern="0" dirty="0" smtClean="0">
                <a:solidFill>
                  <a:srgbClr val="000000"/>
                </a:solidFill>
              </a:rPr>
              <a:t>Tool prior to submission  </a:t>
            </a:r>
            <a:endParaRPr lang="en-US" kern="0" dirty="0">
              <a:solidFill>
                <a:srgbClr val="000000"/>
              </a:solidFill>
            </a:endParaRPr>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1412816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686" y="1166328"/>
            <a:ext cx="10915136" cy="1033175"/>
          </a:xfrm>
        </p:spPr>
        <p:txBody>
          <a:bodyPr/>
          <a:lstStyle/>
          <a:p>
            <a:pPr algn="ctr"/>
            <a:r>
              <a:rPr lang="en-US" sz="2800" b="1" dirty="0" smtClean="0"/>
              <a:t/>
            </a:r>
            <a:br>
              <a:rPr lang="en-US" sz="2800" b="1" dirty="0" smtClean="0"/>
            </a:br>
            <a:r>
              <a:rPr lang="en-US" sz="2800" b="1" dirty="0" smtClean="0"/>
              <a:t>SHOP- Small Business Health Options Program Qualifications </a:t>
            </a:r>
            <a:endParaRPr lang="en-US" sz="2800" b="1" dirty="0"/>
          </a:p>
        </p:txBody>
      </p:sp>
      <p:sp>
        <p:nvSpPr>
          <p:cNvPr id="3" name="Content Placeholder 2"/>
          <p:cNvSpPr>
            <a:spLocks noGrp="1"/>
          </p:cNvSpPr>
          <p:nvPr>
            <p:ph idx="1"/>
          </p:nvPr>
        </p:nvSpPr>
        <p:spPr/>
        <p:txBody>
          <a:bodyPr>
            <a:normAutofit lnSpcReduction="10000"/>
          </a:bodyPr>
          <a:lstStyle/>
          <a:p>
            <a:r>
              <a:rPr lang="en-US" dirty="0" smtClean="0"/>
              <a:t>Employees – must be between 1-50. </a:t>
            </a:r>
          </a:p>
          <a:p>
            <a:r>
              <a:rPr lang="en-US" dirty="0" smtClean="0"/>
              <a:t>Must offer coverage to all employees who work 30 hours or greater per week. </a:t>
            </a:r>
          </a:p>
          <a:p>
            <a:r>
              <a:rPr lang="en-US" dirty="0" smtClean="0"/>
              <a:t>Minimum participation rate is 75% for Nevada. </a:t>
            </a:r>
          </a:p>
          <a:p>
            <a:r>
              <a:rPr lang="en-US" dirty="0" smtClean="0"/>
              <a:t>Employers who enroll in SHOP coverage between November 15 and December 15 each year can offer SHOP coverage without meeting this percentage requirement.  </a:t>
            </a:r>
          </a:p>
          <a:p>
            <a:r>
              <a:rPr lang="en-US" dirty="0" smtClean="0"/>
              <a:t>Must have an office or employee work site within the SHOP’s service area. </a:t>
            </a:r>
          </a:p>
        </p:txBody>
      </p:sp>
    </p:spTree>
    <p:extLst>
      <p:ext uri="{BB962C8B-B14F-4D97-AF65-F5344CB8AC3E}">
        <p14:creationId xmlns:p14="http://schemas.microsoft.com/office/powerpoint/2010/main" val="985538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66327"/>
            <a:ext cx="10892481" cy="1329737"/>
          </a:xfrm>
        </p:spPr>
        <p:txBody>
          <a:bodyPr/>
          <a:lstStyle/>
          <a:p>
            <a:pPr algn="ctr"/>
            <a:r>
              <a:rPr lang="en-US" sz="2800" b="1" dirty="0" smtClean="0"/>
              <a:t/>
            </a:r>
            <a:br>
              <a:rPr lang="en-US" sz="2800" b="1" dirty="0" smtClean="0"/>
            </a:br>
            <a:r>
              <a:rPr lang="en-US" sz="2800" b="1" dirty="0" smtClean="0"/>
              <a:t>SHOP (Small Business Health Options Program) </a:t>
            </a:r>
            <a:endParaRPr lang="en-US" sz="2800" b="1" dirty="0"/>
          </a:p>
        </p:txBody>
      </p:sp>
      <p:sp>
        <p:nvSpPr>
          <p:cNvPr id="3" name="Content Placeholder 2"/>
          <p:cNvSpPr>
            <a:spLocks noGrp="1"/>
          </p:cNvSpPr>
          <p:nvPr>
            <p:ph idx="1"/>
          </p:nvPr>
        </p:nvSpPr>
        <p:spPr>
          <a:xfrm>
            <a:off x="838200" y="2710248"/>
            <a:ext cx="10515600" cy="3563803"/>
          </a:xfrm>
        </p:spPr>
        <p:txBody>
          <a:bodyPr/>
          <a:lstStyle/>
          <a:p>
            <a:r>
              <a:rPr lang="en-US" dirty="0"/>
              <a:t>E</a:t>
            </a:r>
            <a:r>
              <a:rPr lang="en-US" dirty="0" smtClean="0"/>
              <a:t>mployers offering coverage through SHOP can offer dental only plans without having to offer medical. </a:t>
            </a:r>
          </a:p>
          <a:p>
            <a:r>
              <a:rPr lang="en-US" dirty="0" smtClean="0"/>
              <a:t>Employee would have to enroll in dental plan before dependents could enroll (same as medical coverage).</a:t>
            </a:r>
          </a:p>
          <a:p>
            <a:r>
              <a:rPr lang="en-US" dirty="0" smtClean="0"/>
              <a:t>Dependent child-only plans will not be available in SHOP.</a:t>
            </a:r>
          </a:p>
          <a:p>
            <a:r>
              <a:rPr lang="en-US" dirty="0" smtClean="0"/>
              <a:t>Dependents of a qualified employee will be able to enroll only in the same medical and dental plans in which the qualified employee has enrolled.</a:t>
            </a:r>
          </a:p>
          <a:p>
            <a:endParaRPr lang="en-US" dirty="0"/>
          </a:p>
        </p:txBody>
      </p:sp>
    </p:spTree>
    <p:extLst>
      <p:ext uri="{BB962C8B-B14F-4D97-AF65-F5344CB8AC3E}">
        <p14:creationId xmlns:p14="http://schemas.microsoft.com/office/powerpoint/2010/main" val="41668896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SHOP (cont) </a:t>
            </a:r>
            <a:endParaRPr lang="en-US" sz="3200" b="1" dirty="0"/>
          </a:p>
        </p:txBody>
      </p:sp>
      <p:sp>
        <p:nvSpPr>
          <p:cNvPr id="3" name="Content Placeholder 2"/>
          <p:cNvSpPr>
            <a:spLocks noGrp="1"/>
          </p:cNvSpPr>
          <p:nvPr>
            <p:ph idx="1"/>
          </p:nvPr>
        </p:nvSpPr>
        <p:spPr/>
        <p:txBody>
          <a:bodyPr>
            <a:normAutofit/>
          </a:bodyPr>
          <a:lstStyle/>
          <a:p>
            <a:r>
              <a:rPr lang="en-US" sz="3200" dirty="0" smtClean="0"/>
              <a:t>Beginning in 2017 CMS will </a:t>
            </a:r>
            <a:r>
              <a:rPr lang="en-US" sz="3200" b="1" dirty="0" smtClean="0"/>
              <a:t>NOT</a:t>
            </a:r>
            <a:r>
              <a:rPr lang="en-US" sz="3200" dirty="0" smtClean="0"/>
              <a:t> support premiums based on Average Enrollee Premium Amounts</a:t>
            </a:r>
          </a:p>
        </p:txBody>
      </p:sp>
    </p:spTree>
    <p:extLst>
      <p:ext uri="{BB962C8B-B14F-4D97-AF65-F5344CB8AC3E}">
        <p14:creationId xmlns:p14="http://schemas.microsoft.com/office/powerpoint/2010/main" val="38566902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SHOP (cont) Online Renewals </a:t>
            </a:r>
            <a:endParaRPr lang="en-US" sz="3200" b="1" dirty="0"/>
          </a:p>
        </p:txBody>
      </p:sp>
      <p:sp>
        <p:nvSpPr>
          <p:cNvPr id="3" name="Content Placeholder 2"/>
          <p:cNvSpPr>
            <a:spLocks noGrp="1"/>
          </p:cNvSpPr>
          <p:nvPr>
            <p:ph idx="1"/>
          </p:nvPr>
        </p:nvSpPr>
        <p:spPr/>
        <p:txBody>
          <a:bodyPr>
            <a:normAutofit fontScale="77500" lnSpcReduction="20000"/>
          </a:bodyPr>
          <a:lstStyle/>
          <a:p>
            <a:r>
              <a:rPr lang="en-US" dirty="0" smtClean="0"/>
              <a:t>Two circumstances that are considered renewals:   </a:t>
            </a:r>
          </a:p>
          <a:p>
            <a:pPr>
              <a:buNone/>
            </a:pPr>
            <a:r>
              <a:rPr lang="en-US" dirty="0" smtClean="0"/>
              <a:t>   renewal of FF-SHOP participation AND the coverage that was previously offered, OR renewal of FF-SHOP participation but not renewing the previous coverage offered.</a:t>
            </a:r>
          </a:p>
          <a:p>
            <a:r>
              <a:rPr lang="en-US" dirty="0" smtClean="0"/>
              <a:t>Election period will begin when rate and plan information becomes available for the quarter in which coverage would end, but not more than two months before the date an enrollment must be submitted.  </a:t>
            </a:r>
          </a:p>
          <a:p>
            <a:r>
              <a:rPr lang="en-US" b="1" i="1" dirty="0" smtClean="0"/>
              <a:t>Renewal of coverage.</a:t>
            </a:r>
            <a:r>
              <a:rPr lang="en-US" b="1" dirty="0" smtClean="0"/>
              <a:t> </a:t>
            </a:r>
            <a:r>
              <a:rPr lang="en-US" dirty="0" smtClean="0"/>
              <a:t>If a qualified employee enrolled in a QHP through the SHOP remains eligible for coverage, such employee will remain in the QHP selected the previous year unless—</a:t>
            </a:r>
          </a:p>
          <a:p>
            <a:pPr>
              <a:buNone/>
            </a:pPr>
            <a:r>
              <a:rPr lang="en-US" b="1" dirty="0" smtClean="0"/>
              <a:t>(1)</a:t>
            </a:r>
            <a:r>
              <a:rPr lang="en-US" dirty="0" smtClean="0"/>
              <a:t> The qualified employee terminates coverage from such QHP in accordance with standards identified in § </a:t>
            </a:r>
            <a:r>
              <a:rPr lang="en-US" u="sng" dirty="0" smtClean="0">
                <a:hlinkClick r:id="rId2" tooltip="155.430"/>
              </a:rPr>
              <a:t>155.430</a:t>
            </a:r>
            <a:r>
              <a:rPr lang="en-US" dirty="0" smtClean="0"/>
              <a:t>;</a:t>
            </a:r>
          </a:p>
          <a:p>
            <a:pPr>
              <a:buNone/>
            </a:pPr>
            <a:r>
              <a:rPr lang="en-US" b="1" dirty="0" smtClean="0"/>
              <a:t>(2)</a:t>
            </a:r>
            <a:r>
              <a:rPr lang="en-US" dirty="0" smtClean="0"/>
              <a:t> The qualified employee enrolls in another QHP if such option exists; or</a:t>
            </a:r>
          </a:p>
          <a:p>
            <a:pPr>
              <a:buNone/>
            </a:pPr>
            <a:r>
              <a:rPr lang="en-US" b="1" dirty="0" smtClean="0"/>
              <a:t>(3)</a:t>
            </a:r>
            <a:r>
              <a:rPr lang="en-US" dirty="0" smtClean="0"/>
              <a:t> The QHP is no longer available to the qualified employee.</a:t>
            </a:r>
          </a:p>
          <a:p>
            <a:endParaRPr lang="en-US" dirty="0" smtClean="0"/>
          </a:p>
          <a:p>
            <a:pPr>
              <a:buNone/>
            </a:pPr>
            <a:endParaRPr lang="en-US" dirty="0" smtClean="0"/>
          </a:p>
        </p:txBody>
      </p:sp>
    </p:spTree>
    <p:extLst>
      <p:ext uri="{BB962C8B-B14F-4D97-AF65-F5344CB8AC3E}">
        <p14:creationId xmlns:p14="http://schemas.microsoft.com/office/powerpoint/2010/main" val="2820855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SHOP (cont) Employee Choice </a:t>
            </a:r>
            <a:endParaRPr lang="en-US" sz="3200" b="1" dirty="0"/>
          </a:p>
        </p:txBody>
      </p:sp>
      <p:sp>
        <p:nvSpPr>
          <p:cNvPr id="3" name="Content Placeholder 2"/>
          <p:cNvSpPr>
            <a:spLocks noGrp="1"/>
          </p:cNvSpPr>
          <p:nvPr>
            <p:ph idx="1"/>
          </p:nvPr>
        </p:nvSpPr>
        <p:spPr/>
        <p:txBody>
          <a:bodyPr/>
          <a:lstStyle/>
          <a:p>
            <a:r>
              <a:rPr lang="en-US" dirty="0" smtClean="0"/>
              <a:t>Employee Choice available to all qualified employers in all States. </a:t>
            </a:r>
          </a:p>
          <a:p>
            <a:r>
              <a:rPr lang="en-US" dirty="0" smtClean="0"/>
              <a:t>New to 2017 Employers will have a choice of three methods to make QHPs available to qualified employees (1) they can offer all QHPs from all actuarial values from one carrier (2) they can offer qualified employees a choice of all QHPs at a single level of coverage -- bronze, silver, gold, or platinum, or (3) they can offer a single QHP.  Employers will also have the option to make available either (1) all SADPs at a single level of coverage – high or low, or (2) a single SADP.</a:t>
            </a:r>
            <a:endParaRPr lang="en-US" dirty="0"/>
          </a:p>
        </p:txBody>
      </p:sp>
    </p:spTree>
    <p:extLst>
      <p:ext uri="{BB962C8B-B14F-4D97-AF65-F5344CB8AC3E}">
        <p14:creationId xmlns:p14="http://schemas.microsoft.com/office/powerpoint/2010/main" val="33178329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SHOP (cont) Employee Group Size </a:t>
            </a:r>
            <a:endParaRPr lang="en-US" sz="3200" b="1" dirty="0"/>
          </a:p>
        </p:txBody>
      </p:sp>
      <p:sp>
        <p:nvSpPr>
          <p:cNvPr id="3" name="Content Placeholder 2"/>
          <p:cNvSpPr>
            <a:spLocks noGrp="1"/>
          </p:cNvSpPr>
          <p:nvPr>
            <p:ph idx="1"/>
          </p:nvPr>
        </p:nvSpPr>
        <p:spPr/>
        <p:txBody>
          <a:bodyPr>
            <a:normAutofit/>
          </a:bodyPr>
          <a:lstStyle/>
          <a:p>
            <a:r>
              <a:rPr lang="en-US" dirty="0" smtClean="0"/>
              <a:t> For plan years beginning on or after January 1, 2016, a small employer is defined as an employer who employed an average of at least one but not more than 50 full-time-equivalent employees on business days during the preceding calendar year and who employ at least 1 employee on the first day of the plan year. </a:t>
            </a:r>
          </a:p>
          <a:p>
            <a:r>
              <a:rPr lang="en-US" i="1" dirty="0" smtClean="0"/>
              <a:t> </a:t>
            </a:r>
            <a:r>
              <a:rPr lang="en-US" dirty="0" smtClean="0"/>
              <a:t>For groups going from large to small, provide documentation of number of employees. </a:t>
            </a:r>
            <a:endParaRPr lang="en-US" dirty="0"/>
          </a:p>
        </p:txBody>
      </p:sp>
    </p:spTree>
    <p:extLst>
      <p:ext uri="{BB962C8B-B14F-4D97-AF65-F5344CB8AC3E}">
        <p14:creationId xmlns:p14="http://schemas.microsoft.com/office/powerpoint/2010/main" val="36775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10972800" cy="685800"/>
          </a:xfrm>
        </p:spPr>
        <p:txBody>
          <a:bodyPr/>
          <a:lstStyle/>
          <a:p>
            <a:pPr algn="ctr"/>
            <a:r>
              <a:rPr lang="en-US" sz="3200" b="1" dirty="0" smtClean="0"/>
              <a:t>Key Changes to Plans and Benefits Template </a:t>
            </a:r>
            <a:r>
              <a:rPr lang="en-US" sz="3200" u="sng" dirty="0" smtClean="0"/>
              <a:t/>
            </a:r>
            <a:br>
              <a:rPr lang="en-US" sz="3200" u="sng" dirty="0" smtClean="0"/>
            </a:br>
            <a:r>
              <a:rPr lang="en-US" sz="3200" u="sng" dirty="0" smtClean="0"/>
              <a:t>(Benefits Package Worksheet)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000" i="1" dirty="0" smtClean="0"/>
              <a:t>Standardized Plan Design Add-in File</a:t>
            </a:r>
          </a:p>
          <a:p>
            <a:r>
              <a:rPr lang="en-US" sz="3000" i="1" dirty="0" smtClean="0"/>
              <a:t>Minimum Stay and State-Required Benefit </a:t>
            </a:r>
            <a:r>
              <a:rPr lang="en-US" sz="3000" dirty="0" smtClean="0"/>
              <a:t>removed</a:t>
            </a:r>
          </a:p>
          <a:p>
            <a:r>
              <a:rPr lang="en-US" sz="3000" dirty="0" smtClean="0"/>
              <a:t>EHB Variance Reason </a:t>
            </a:r>
            <a:r>
              <a:rPr lang="en-US" sz="3000" i="1" dirty="0" smtClean="0"/>
              <a:t>Above EHB </a:t>
            </a:r>
            <a:r>
              <a:rPr lang="en-US" sz="3000" dirty="0" smtClean="0"/>
              <a:t>changed to </a:t>
            </a:r>
            <a:r>
              <a:rPr lang="en-US" sz="3000" i="1" dirty="0" smtClean="0"/>
              <a:t>Not EHB</a:t>
            </a:r>
          </a:p>
          <a:p>
            <a:r>
              <a:rPr lang="en-US" sz="3000" dirty="0" smtClean="0"/>
              <a:t>New field</a:t>
            </a:r>
            <a:r>
              <a:rPr lang="en-US" sz="3000" i="1" dirty="0" smtClean="0"/>
              <a:t>, Design Type, </a:t>
            </a:r>
            <a:r>
              <a:rPr lang="en-US" sz="3000" dirty="0" smtClean="0"/>
              <a:t>which allows you to indicate whether the plan will follow a standardized plan design.</a:t>
            </a:r>
          </a:p>
          <a:p>
            <a:r>
              <a:rPr lang="en-US" sz="3000" dirty="0" smtClean="0"/>
              <a:t>The fields that make up the AV Calculator Additional Benefits section have been moved to CSV Worksheet. </a:t>
            </a:r>
            <a:r>
              <a:rPr lang="en-US" sz="1900" dirty="0"/>
              <a:t>(</a:t>
            </a:r>
            <a:r>
              <a:rPr lang="en-US" sz="1900" i="1" dirty="0" smtClean="0"/>
              <a:t>Maximum </a:t>
            </a:r>
            <a:r>
              <a:rPr lang="en-US" sz="1900" i="1" dirty="0"/>
              <a:t>Coinsurance for Specialty Drugs, Maximum Number of Days for Charging an Inpatient Copay?, Begin Primary Care Cost-Sharing After a Set Number of Visits?, </a:t>
            </a:r>
            <a:r>
              <a:rPr lang="en-US" sz="1900" dirty="0"/>
              <a:t>and </a:t>
            </a:r>
            <a:r>
              <a:rPr lang="en-US" sz="1900" i="1" dirty="0"/>
              <a:t>Begin Primary Care Deductible/Coinsurance After a Set Number of Copays? </a:t>
            </a:r>
            <a:r>
              <a:rPr lang="en-US" sz="1900" i="1" dirty="0" smtClean="0"/>
              <a:t>)</a:t>
            </a:r>
            <a:endParaRPr lang="en-US" sz="1900" dirty="0"/>
          </a:p>
          <a:p>
            <a:endParaRPr lang="en-US" sz="3000" dirty="0" smtClean="0"/>
          </a:p>
        </p:txBody>
      </p:sp>
    </p:spTree>
    <p:extLst>
      <p:ext uri="{BB962C8B-B14F-4D97-AF65-F5344CB8AC3E}">
        <p14:creationId xmlns:p14="http://schemas.microsoft.com/office/powerpoint/2010/main" val="13194417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CMS Account Manager </a:t>
            </a:r>
            <a:endParaRPr lang="en-US" sz="3200" b="1" dirty="0"/>
          </a:p>
        </p:txBody>
      </p:sp>
      <p:sp>
        <p:nvSpPr>
          <p:cNvPr id="3" name="Content Placeholder 2"/>
          <p:cNvSpPr>
            <a:spLocks noGrp="1"/>
          </p:cNvSpPr>
          <p:nvPr>
            <p:ph idx="1"/>
          </p:nvPr>
        </p:nvSpPr>
        <p:spPr>
          <a:xfrm>
            <a:off x="862913" y="2286000"/>
            <a:ext cx="10515600" cy="3988052"/>
          </a:xfrm>
        </p:spPr>
        <p:txBody>
          <a:bodyPr/>
          <a:lstStyle/>
          <a:p>
            <a:r>
              <a:rPr lang="en-US" dirty="0" smtClean="0"/>
              <a:t>Issuer’s primary point of contact for non-technical QHP and SADP issues related to the FFM. </a:t>
            </a:r>
          </a:p>
          <a:p>
            <a:r>
              <a:rPr lang="en-US" dirty="0" smtClean="0"/>
              <a:t>Clarifies issuers responsibilities and requirements for participation in the FFM (keep in mind NV is a SSBM state and sometimes different than most FFM states.) </a:t>
            </a:r>
          </a:p>
          <a:p>
            <a:r>
              <a:rPr lang="en-US" dirty="0" smtClean="0"/>
              <a:t>Coordinates resolution of cross-cutting issues. </a:t>
            </a:r>
          </a:p>
          <a:p>
            <a:r>
              <a:rPr lang="en-US" dirty="0" smtClean="0"/>
              <a:t>NON-TECHNICAL questions on the certification process. </a:t>
            </a:r>
            <a:endParaRPr lang="en-US" dirty="0"/>
          </a:p>
        </p:txBody>
      </p:sp>
    </p:spTree>
    <p:extLst>
      <p:ext uri="{BB962C8B-B14F-4D97-AF65-F5344CB8AC3E}">
        <p14:creationId xmlns:p14="http://schemas.microsoft.com/office/powerpoint/2010/main" val="22262145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Additional Resources for Issuers </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CMS Website: </a:t>
            </a:r>
            <a:r>
              <a:rPr lang="en-US" dirty="0" smtClean="0">
                <a:hlinkClick r:id="rId2"/>
              </a:rPr>
              <a:t>www.cms.gov</a:t>
            </a:r>
            <a:r>
              <a:rPr lang="en-US" dirty="0" smtClean="0"/>
              <a:t> – General information on the ACA and QHP application process. </a:t>
            </a:r>
          </a:p>
          <a:p>
            <a:r>
              <a:rPr lang="en-US" dirty="0" smtClean="0"/>
              <a:t>Link for specific plan management information: </a:t>
            </a:r>
            <a:r>
              <a:rPr lang="en-US" u="sng" dirty="0" smtClean="0">
                <a:hlinkClick r:id="rId3"/>
              </a:rPr>
              <a:t>http://www.cms.gov/CCIIO/Programs-and-Initiatives/Health-Insurance-Marketplaces/qhp.html</a:t>
            </a:r>
            <a:endParaRPr lang="en-US" dirty="0" smtClean="0"/>
          </a:p>
          <a:p>
            <a:r>
              <a:rPr lang="en-US" dirty="0" smtClean="0"/>
              <a:t>REGTAP website: </a:t>
            </a:r>
            <a:r>
              <a:rPr lang="en-US" dirty="0" smtClean="0">
                <a:hlinkClick r:id="rId4"/>
              </a:rPr>
              <a:t>www.regtap.info</a:t>
            </a:r>
            <a:r>
              <a:rPr lang="en-US" dirty="0" smtClean="0"/>
              <a:t> – Training and meeting materials. This is where you sign up for QHP related webinars. Also where presentation slides are available for download.  You need to create an account to get access to REGTAP. </a:t>
            </a:r>
          </a:p>
          <a:p>
            <a:r>
              <a:rPr lang="en-US" dirty="0" smtClean="0"/>
              <a:t>CMS </a:t>
            </a:r>
            <a:r>
              <a:rPr lang="en-US" dirty="0" err="1" smtClean="0"/>
              <a:t>zONE</a:t>
            </a:r>
            <a:r>
              <a:rPr lang="en-US" dirty="0" smtClean="0"/>
              <a:t>:  Contains a group especially for Issuers. Technical information is often stored here.   This requires a special process in which to gain access.  </a:t>
            </a:r>
            <a:endParaRPr lang="en-US" dirty="0"/>
          </a:p>
        </p:txBody>
      </p:sp>
    </p:spTree>
    <p:extLst>
      <p:ext uri="{BB962C8B-B14F-4D97-AF65-F5344CB8AC3E}">
        <p14:creationId xmlns:p14="http://schemas.microsoft.com/office/powerpoint/2010/main" val="110347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Additional Resources for Issuers (cont)</a:t>
            </a:r>
            <a:endParaRPr lang="en-US" sz="3200" b="1" dirty="0"/>
          </a:p>
        </p:txBody>
      </p:sp>
      <p:sp>
        <p:nvSpPr>
          <p:cNvPr id="3" name="Content Placeholder 2"/>
          <p:cNvSpPr>
            <a:spLocks noGrp="1"/>
          </p:cNvSpPr>
          <p:nvPr>
            <p:ph idx="1"/>
          </p:nvPr>
        </p:nvSpPr>
        <p:spPr>
          <a:xfrm>
            <a:off x="838200" y="1894703"/>
            <a:ext cx="10515600" cy="4379349"/>
          </a:xfrm>
        </p:spPr>
        <p:txBody>
          <a:bodyPr/>
          <a:lstStyle/>
          <a:p>
            <a:pPr>
              <a:buNone/>
            </a:pPr>
            <a:r>
              <a:rPr lang="en-US" dirty="0" smtClean="0"/>
              <a:t>How to get CMS</a:t>
            </a:r>
          </a:p>
          <a:p>
            <a:pPr>
              <a:buNone/>
            </a:pPr>
            <a:r>
              <a:rPr lang="en-US" dirty="0" err="1" smtClean="0"/>
              <a:t>zONE</a:t>
            </a:r>
            <a:r>
              <a:rPr lang="en-US" dirty="0" smtClean="0"/>
              <a:t> access: </a:t>
            </a:r>
          </a:p>
          <a:p>
            <a:r>
              <a:rPr lang="en-US" dirty="0" smtClean="0"/>
              <a:t>EIDM</a:t>
            </a:r>
          </a:p>
          <a:p>
            <a:r>
              <a:rPr lang="en-US" dirty="0" smtClean="0"/>
              <a:t>CMS </a:t>
            </a:r>
            <a:r>
              <a:rPr lang="en-US" dirty="0" err="1" smtClean="0"/>
              <a:t>zONE</a:t>
            </a:r>
            <a:r>
              <a:rPr lang="en-US" dirty="0" smtClean="0"/>
              <a:t> </a:t>
            </a:r>
          </a:p>
          <a:p>
            <a:pPr>
              <a:buNone/>
            </a:pPr>
            <a:r>
              <a:rPr lang="en-US" dirty="0" smtClean="0"/>
              <a:t>Private Issuer </a:t>
            </a:r>
          </a:p>
          <a:p>
            <a:pPr>
              <a:buNone/>
            </a:pPr>
            <a:r>
              <a:rPr lang="en-US" dirty="0" smtClean="0"/>
              <a:t>Community </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652838" y="2053796"/>
            <a:ext cx="5495925" cy="4095750"/>
          </a:xfrm>
          <a:prstGeom prst="rect">
            <a:avLst/>
          </a:prstGeom>
          <a:noFill/>
          <a:ln w="9525">
            <a:noFill/>
            <a:miter lim="800000"/>
            <a:headEnd/>
            <a:tailEnd/>
          </a:ln>
        </p:spPr>
      </p:pic>
    </p:spTree>
    <p:extLst>
      <p:ext uri="{BB962C8B-B14F-4D97-AF65-F5344CB8AC3E}">
        <p14:creationId xmlns:p14="http://schemas.microsoft.com/office/powerpoint/2010/main" val="2634087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Additional Resources for Issuers (cont)	</a:t>
            </a:r>
            <a:endParaRPr lang="en-US" sz="3200" b="1" dirty="0"/>
          </a:p>
        </p:txBody>
      </p:sp>
      <p:sp>
        <p:nvSpPr>
          <p:cNvPr id="3" name="Content Placeholder 2"/>
          <p:cNvSpPr>
            <a:spLocks noGrp="1"/>
          </p:cNvSpPr>
          <p:nvPr>
            <p:ph idx="1"/>
          </p:nvPr>
        </p:nvSpPr>
        <p:spPr/>
        <p:txBody>
          <a:bodyPr>
            <a:normAutofit lnSpcReduction="10000"/>
          </a:bodyPr>
          <a:lstStyle/>
          <a:p>
            <a:r>
              <a:rPr lang="en-US" dirty="0" smtClean="0"/>
              <a:t>ACA Exchange and Market standards: </a:t>
            </a:r>
            <a:r>
              <a:rPr lang="en-US" dirty="0" smtClean="0">
                <a:hlinkClick r:id="rId2"/>
              </a:rPr>
              <a:t>http://www.cms.gov/CCIIO/Resources/Regulations-and-Guidance/Downloads/508-CMS-9949-F-OFR-Version-5-16-14.pdf</a:t>
            </a:r>
            <a:endParaRPr lang="en-US" dirty="0" smtClean="0"/>
          </a:p>
          <a:p>
            <a:r>
              <a:rPr lang="en-US" dirty="0" smtClean="0"/>
              <a:t>Code of Federal Regulations, Title 45, Parts 146,147, 148, 154, 156 Subpart B, and Part 158:</a:t>
            </a:r>
          </a:p>
          <a:p>
            <a:pPr>
              <a:buNone/>
            </a:pPr>
            <a:r>
              <a:rPr lang="en-US" dirty="0" smtClean="0"/>
              <a:t>   </a:t>
            </a:r>
            <a:r>
              <a:rPr lang="en-US" dirty="0" smtClean="0">
                <a:hlinkClick r:id="rId3"/>
              </a:rPr>
              <a:t>http://www.ecfr.gov/cgi-bin/ECFR?page=browse</a:t>
            </a: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a:p>
        </p:txBody>
      </p:sp>
    </p:spTree>
    <p:extLst>
      <p:ext uri="{BB962C8B-B14F-4D97-AF65-F5344CB8AC3E}">
        <p14:creationId xmlns:p14="http://schemas.microsoft.com/office/powerpoint/2010/main" val="34282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10972800" cy="762000"/>
          </a:xfrm>
        </p:spPr>
        <p:txBody>
          <a:bodyPr/>
          <a:lstStyle/>
          <a:p>
            <a:pPr algn="ctr"/>
            <a:r>
              <a:rPr lang="en-US" sz="3200" b="1" dirty="0"/>
              <a:t>Key Changes to Plans and Benefits Template </a:t>
            </a:r>
            <a:r>
              <a:rPr lang="en-US" sz="3200" u="sng" dirty="0" smtClean="0"/>
              <a:t/>
            </a:r>
            <a:br>
              <a:rPr lang="en-US" sz="3200" u="sng" dirty="0" smtClean="0"/>
            </a:br>
            <a:r>
              <a:rPr lang="en-US" sz="3200" u="sng" dirty="0" smtClean="0"/>
              <a:t>(Cost Share Variances Worksheet)</a:t>
            </a:r>
            <a:r>
              <a:rPr lang="en-US" sz="3200" dirty="0"/>
              <a:t/>
            </a:r>
            <a:br>
              <a:rPr lang="en-US" sz="3200" dirty="0"/>
            </a:br>
            <a:endParaRPr lang="en-US" sz="3200" dirty="0"/>
          </a:p>
        </p:txBody>
      </p:sp>
      <p:sp>
        <p:nvSpPr>
          <p:cNvPr id="3" name="Content Placeholder 2"/>
          <p:cNvSpPr>
            <a:spLocks noGrp="1"/>
          </p:cNvSpPr>
          <p:nvPr>
            <p:ph idx="1"/>
          </p:nvPr>
        </p:nvSpPr>
        <p:spPr>
          <a:xfrm>
            <a:off x="838200" y="2286000"/>
            <a:ext cx="10515600" cy="4462272"/>
          </a:xfrm>
        </p:spPr>
        <p:txBody>
          <a:bodyPr>
            <a:normAutofit fontScale="92500"/>
          </a:bodyPr>
          <a:lstStyle/>
          <a:p>
            <a:pPr marL="0" indent="0">
              <a:buNone/>
            </a:pPr>
            <a:endParaRPr lang="en-US" sz="3000" dirty="0" smtClean="0"/>
          </a:p>
          <a:p>
            <a:r>
              <a:rPr lang="en-US" sz="3200" dirty="0" smtClean="0"/>
              <a:t>Check AV </a:t>
            </a:r>
            <a:r>
              <a:rPr lang="en-US" sz="3200" dirty="0" err="1" smtClean="0"/>
              <a:t>Calc</a:t>
            </a:r>
            <a:r>
              <a:rPr lang="en-US" sz="3200" dirty="0" smtClean="0"/>
              <a:t> macro will provide an option to save an Excel file instance of AVC</a:t>
            </a:r>
          </a:p>
          <a:p>
            <a:r>
              <a:rPr lang="en-US" sz="3200" dirty="0" smtClean="0"/>
              <a:t>New SBC scenario for </a:t>
            </a:r>
            <a:r>
              <a:rPr lang="en-US" sz="3200" i="1" dirty="0" smtClean="0"/>
              <a:t>Treatment of a Simple Fracture</a:t>
            </a:r>
            <a:endParaRPr lang="en-US" sz="3200" dirty="0" smtClean="0"/>
          </a:p>
          <a:p>
            <a:r>
              <a:rPr lang="en-US" sz="3200" dirty="0" smtClean="0"/>
              <a:t>Field, </a:t>
            </a:r>
            <a:r>
              <a:rPr lang="en-US" sz="3200" i="1" dirty="0" smtClean="0"/>
              <a:t>EHB Apportionment for Pediatric Dental </a:t>
            </a:r>
            <a:r>
              <a:rPr lang="en-US" sz="3200" dirty="0" smtClean="0"/>
              <a:t>should be a percentage</a:t>
            </a:r>
          </a:p>
          <a:p>
            <a:r>
              <a:rPr lang="en-US" sz="3200" dirty="0" smtClean="0"/>
              <a:t>Copay and Coinsurance may include up to two decimal places</a:t>
            </a:r>
          </a:p>
          <a:p>
            <a:r>
              <a:rPr lang="en-US" sz="3200" dirty="0" smtClean="0"/>
              <a:t>The </a:t>
            </a:r>
            <a:r>
              <a:rPr lang="en-US" sz="3200" i="1" dirty="0" smtClean="0"/>
              <a:t>Plan Marketing Name </a:t>
            </a:r>
            <a:r>
              <a:rPr lang="en-US" sz="3200" dirty="0" smtClean="0"/>
              <a:t>has been renamed </a:t>
            </a:r>
            <a:r>
              <a:rPr lang="en-US" sz="3200" i="1" dirty="0" smtClean="0"/>
              <a:t>Plan Variant Marketing Name </a:t>
            </a:r>
            <a:r>
              <a:rPr lang="en-US" sz="3200" dirty="0" smtClean="0"/>
              <a:t>and can be edited for each plan variation</a:t>
            </a:r>
          </a:p>
        </p:txBody>
      </p:sp>
    </p:spTree>
    <p:extLst>
      <p:ext uri="{BB962C8B-B14F-4D97-AF65-F5344CB8AC3E}">
        <p14:creationId xmlns:p14="http://schemas.microsoft.com/office/powerpoint/2010/main" val="3811840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Standardized Plans</a:t>
            </a:r>
            <a:endParaRPr lang="en-US" dirty="0"/>
          </a:p>
        </p:txBody>
      </p:sp>
      <p:sp>
        <p:nvSpPr>
          <p:cNvPr id="3" name="Content Placeholder 2"/>
          <p:cNvSpPr>
            <a:spLocks noGrp="1"/>
          </p:cNvSpPr>
          <p:nvPr>
            <p:ph idx="1"/>
          </p:nvPr>
        </p:nvSpPr>
        <p:spPr/>
        <p:txBody>
          <a:bodyPr/>
          <a:lstStyle/>
          <a:p>
            <a:r>
              <a:rPr lang="en-US" dirty="0" smtClean="0"/>
              <a:t>Standardized plan designs are </a:t>
            </a:r>
            <a:r>
              <a:rPr lang="en-US" b="1" i="1" dirty="0" smtClean="0"/>
              <a:t>optional, </a:t>
            </a:r>
            <a:r>
              <a:rPr lang="en-US" dirty="0" smtClean="0"/>
              <a:t>and</a:t>
            </a:r>
            <a:r>
              <a:rPr lang="en-US" b="1" i="1" dirty="0" smtClean="0"/>
              <a:t> not required  </a:t>
            </a:r>
            <a:r>
              <a:rPr lang="en-US" dirty="0" smtClean="0"/>
              <a:t>for PY2017</a:t>
            </a:r>
          </a:p>
          <a:p>
            <a:r>
              <a:rPr lang="en-US" dirty="0" smtClean="0"/>
              <a:t>In the 2017 Payment Notice Final Rule, it finalized standardized options for bronze, silver (and CSR levels), and gold metal levels </a:t>
            </a:r>
          </a:p>
          <a:p>
            <a:r>
              <a:rPr lang="en-US" dirty="0" smtClean="0"/>
              <a:t>Issuers have the </a:t>
            </a:r>
            <a:r>
              <a:rPr lang="en-US" i="1" dirty="0" smtClean="0"/>
              <a:t>option </a:t>
            </a:r>
            <a:r>
              <a:rPr lang="en-US" dirty="0" smtClean="0"/>
              <a:t>to offer standardized plans at one metal level of coverage and not the others, unless it is silver then must have standardized silver cost-sharing levels. </a:t>
            </a:r>
            <a:endParaRPr lang="en-US" dirty="0"/>
          </a:p>
        </p:txBody>
      </p:sp>
    </p:spTree>
    <p:extLst>
      <p:ext uri="{BB962C8B-B14F-4D97-AF65-F5344CB8AC3E}">
        <p14:creationId xmlns:p14="http://schemas.microsoft.com/office/powerpoint/2010/main" val="153068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10972800" cy="685800"/>
          </a:xfrm>
        </p:spPr>
        <p:txBody>
          <a:bodyPr/>
          <a:lstStyle/>
          <a:p>
            <a:pPr algn="ctr"/>
            <a:r>
              <a:rPr lang="en-US" sz="3200" b="1" dirty="0" smtClean="0"/>
              <a:t>Tips for Plans and Benefits Template</a:t>
            </a:r>
            <a:endParaRPr lang="en-US" sz="3200" b="1" dirty="0"/>
          </a:p>
        </p:txBody>
      </p:sp>
      <p:sp>
        <p:nvSpPr>
          <p:cNvPr id="3" name="Content Placeholder 2"/>
          <p:cNvSpPr>
            <a:spLocks noGrp="1"/>
          </p:cNvSpPr>
          <p:nvPr>
            <p:ph idx="1"/>
          </p:nvPr>
        </p:nvSpPr>
        <p:spPr>
          <a:xfrm>
            <a:off x="838200" y="1781175"/>
            <a:ext cx="10515600" cy="4619877"/>
          </a:xfrm>
        </p:spPr>
        <p:txBody>
          <a:bodyPr>
            <a:normAutofit/>
          </a:bodyPr>
          <a:lstStyle/>
          <a:p>
            <a:r>
              <a:rPr lang="en-US" sz="3000" i="1" dirty="0" smtClean="0"/>
              <a:t>EHB Percent of Premium</a:t>
            </a:r>
            <a:r>
              <a:rPr lang="en-US" sz="3000" dirty="0" smtClean="0"/>
              <a:t> must match value in URR Template</a:t>
            </a:r>
          </a:p>
          <a:p>
            <a:pPr marL="0" indent="0">
              <a:buNone/>
            </a:pPr>
            <a:r>
              <a:rPr lang="en-US" sz="3000" i="1" dirty="0" smtClean="0"/>
              <a:t>(</a:t>
            </a:r>
            <a:r>
              <a:rPr lang="en-US" sz="3000" dirty="0" smtClean="0"/>
              <a:t>EHB % might not always be 100% if benefits are greater than minimum</a:t>
            </a:r>
            <a:r>
              <a:rPr lang="en-US" sz="3000" i="1" dirty="0" smtClean="0"/>
              <a:t>)</a:t>
            </a:r>
          </a:p>
          <a:p>
            <a:r>
              <a:rPr lang="en-US" sz="3000" i="1" dirty="0" smtClean="0"/>
              <a:t>Design Type </a:t>
            </a:r>
            <a:r>
              <a:rPr lang="en-US" sz="3000" dirty="0" smtClean="0"/>
              <a:t>(new field, which indicates if plan will follow a standardized plan design)</a:t>
            </a:r>
          </a:p>
          <a:p>
            <a:r>
              <a:rPr lang="en-US" sz="3000" dirty="0" smtClean="0"/>
              <a:t>URLs for </a:t>
            </a:r>
            <a:r>
              <a:rPr lang="en-US" sz="3000" i="1" dirty="0" smtClean="0"/>
              <a:t>Enrollment Payment, SBC, Plan Brochure </a:t>
            </a:r>
            <a:r>
              <a:rPr lang="en-US" sz="3000" dirty="0" smtClean="0"/>
              <a:t>are required</a:t>
            </a:r>
          </a:p>
          <a:p>
            <a:pPr marL="0" indent="0">
              <a:buNone/>
            </a:pPr>
            <a:endParaRPr lang="en-US" dirty="0"/>
          </a:p>
        </p:txBody>
      </p:sp>
    </p:spTree>
    <p:extLst>
      <p:ext uri="{BB962C8B-B14F-4D97-AF65-F5344CB8AC3E}">
        <p14:creationId xmlns:p14="http://schemas.microsoft.com/office/powerpoint/2010/main" val="3309593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 Point Smal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xchange - Power Point Small" id="{0EEA2384-9B5D-41AE-93FB-D6B42FCF7D0D}" vid="{A106684B-5A4B-45D1-AC2B-D0E3ADF20CED}"/>
    </a:ext>
  </a:extLst>
</a:theme>
</file>

<file path=docProps/app.xml><?xml version="1.0" encoding="utf-8"?>
<Properties xmlns="http://schemas.openxmlformats.org/officeDocument/2006/extended-properties" xmlns:vt="http://schemas.openxmlformats.org/officeDocument/2006/docPropsVTypes">
  <Template>Power Point Small</Template>
  <TotalTime>1257</TotalTime>
  <Words>4082</Words>
  <Application>Microsoft Office PowerPoint</Application>
  <PresentationFormat>Custom</PresentationFormat>
  <Paragraphs>543</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Power Point Small</vt:lpstr>
      <vt:lpstr>2017 QHP Certification</vt:lpstr>
      <vt:lpstr>Nevada SBM-FP Notes (Nevada is considered a State Based Marketplace – Federal Platform)</vt:lpstr>
      <vt:lpstr>QHP Certification Process</vt:lpstr>
      <vt:lpstr>QHP Timeline Key Dates</vt:lpstr>
      <vt:lpstr>Required Templates (Use latest 2017 templates)</vt:lpstr>
      <vt:lpstr>Key Changes to Plans and Benefits Template  (Benefits Package Worksheet) </vt:lpstr>
      <vt:lpstr>Key Changes to Plans and Benefits Template  (Cost Share Variances Worksheet) </vt:lpstr>
      <vt:lpstr>Standardized Plans</vt:lpstr>
      <vt:lpstr>Tips for Plans and Benefits Template</vt:lpstr>
      <vt:lpstr>Required Fields for Business Rules Template</vt:lpstr>
      <vt:lpstr>Application Tips and Hints</vt:lpstr>
      <vt:lpstr>Application Tips and Hints (cont) </vt:lpstr>
      <vt:lpstr>Application Tips and Hints (cont) </vt:lpstr>
      <vt:lpstr>Application Tips and Hints (Cont) </vt:lpstr>
      <vt:lpstr>Application Tips and Hints (cont)</vt:lpstr>
      <vt:lpstr>Required Supporting Documentation and Other Tasks</vt:lpstr>
      <vt:lpstr>QHP Benefit Standards and Product Offerings</vt:lpstr>
      <vt:lpstr>Exchange Service Areas</vt:lpstr>
      <vt:lpstr>Quality Improvement Strategy (QIS)</vt:lpstr>
      <vt:lpstr>Meaningfully Different Plan Designs</vt:lpstr>
      <vt:lpstr>Discriminatory Benefit Design Examples</vt:lpstr>
      <vt:lpstr>Rating and Premium Standards</vt:lpstr>
      <vt:lpstr>2017 SADP Certification</vt:lpstr>
      <vt:lpstr>SADP Certification Process</vt:lpstr>
      <vt:lpstr>Certification Standards That Do Not Apply to SADPs</vt:lpstr>
      <vt:lpstr>SADP Timeline Key Dates</vt:lpstr>
      <vt:lpstr>SADP Binders</vt:lpstr>
      <vt:lpstr>Plans and Benefits Template</vt:lpstr>
      <vt:lpstr>Plans and Benefits Template</vt:lpstr>
      <vt:lpstr>Plans and Benefits Template</vt:lpstr>
      <vt:lpstr>Healthcare.gov </vt:lpstr>
      <vt:lpstr>EHB Allocation for Pediatric Dental</vt:lpstr>
      <vt:lpstr>Guaranteed vs. Estimated Rate</vt:lpstr>
      <vt:lpstr>Rates Table Template</vt:lpstr>
      <vt:lpstr>Business Rules Template</vt:lpstr>
      <vt:lpstr>SADPs on Exchange </vt:lpstr>
      <vt:lpstr>SADP Plan Modification</vt:lpstr>
      <vt:lpstr>Annual Limits on Cost Sharing</vt:lpstr>
      <vt:lpstr>Pediatric Dental Essential Health Benefits</vt:lpstr>
      <vt:lpstr>Benefit Waiting Periods</vt:lpstr>
      <vt:lpstr>Non-discrimination</vt:lpstr>
      <vt:lpstr>Rates</vt:lpstr>
      <vt:lpstr>AV for Stand-Alone Dental</vt:lpstr>
      <vt:lpstr>Certified Stand-Alone Dental Off the Exchange</vt:lpstr>
      <vt:lpstr>Network Adequacy</vt:lpstr>
      <vt:lpstr>Network Adequacy Distance and Time Standards</vt:lpstr>
      <vt:lpstr>Essential Community Providers</vt:lpstr>
      <vt:lpstr>2017 QHP Application Review Tools</vt:lpstr>
      <vt:lpstr>List of Tools (cont)</vt:lpstr>
      <vt:lpstr>Data Integrity and Review Tool Expectations</vt:lpstr>
      <vt:lpstr>Plan Preview</vt:lpstr>
      <vt:lpstr>Plan ID Crosswalk Template</vt:lpstr>
      <vt:lpstr>Plan ID Crosswalk Template Submission Process</vt:lpstr>
      <vt:lpstr> SHOP- Small Business Health Options Program Qualifications </vt:lpstr>
      <vt:lpstr> SHOP (Small Business Health Options Program) </vt:lpstr>
      <vt:lpstr>SHOP (cont) </vt:lpstr>
      <vt:lpstr>SHOP (cont) Online Renewals </vt:lpstr>
      <vt:lpstr>SHOP (cont) Employee Choice </vt:lpstr>
      <vt:lpstr>SHOP (cont) Employee Group Size </vt:lpstr>
      <vt:lpstr>CMS Account Manager </vt:lpstr>
      <vt:lpstr>Additional Resources for Issuers  </vt:lpstr>
      <vt:lpstr>Additional Resources for Issuers (cont)</vt:lpstr>
      <vt:lpstr>Additional Resources for Issuers (cont)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QHP Certification</dc:title>
  <dc:creator>Nikolaus Proper</dc:creator>
  <cp:lastModifiedBy>Glenn Shippey</cp:lastModifiedBy>
  <cp:revision>52</cp:revision>
  <dcterms:created xsi:type="dcterms:W3CDTF">2016-01-25T17:04:21Z</dcterms:created>
  <dcterms:modified xsi:type="dcterms:W3CDTF">2016-04-01T16:31:06Z</dcterms:modified>
</cp:coreProperties>
</file>